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3.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diagrams/layout2.xml" ContentType="application/vnd.openxmlformats-officedocument.drawingml.diagramLayout+xml"/>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302" r:id="rId3"/>
    <p:sldId id="257" r:id="rId4"/>
    <p:sldId id="259" r:id="rId5"/>
    <p:sldId id="260" r:id="rId6"/>
    <p:sldId id="261" r:id="rId7"/>
    <p:sldId id="263" r:id="rId8"/>
    <p:sldId id="262" r:id="rId9"/>
    <p:sldId id="264" r:id="rId10"/>
    <p:sldId id="266" r:id="rId11"/>
    <p:sldId id="265" r:id="rId12"/>
    <p:sldId id="277" r:id="rId13"/>
    <p:sldId id="303" r:id="rId14"/>
    <p:sldId id="267" r:id="rId15"/>
    <p:sldId id="280" r:id="rId16"/>
    <p:sldId id="271" r:id="rId17"/>
    <p:sldId id="272" r:id="rId18"/>
    <p:sldId id="273" r:id="rId19"/>
    <p:sldId id="274" r:id="rId20"/>
    <p:sldId id="283" r:id="rId21"/>
    <p:sldId id="304" r:id="rId22"/>
    <p:sldId id="284" r:id="rId23"/>
    <p:sldId id="285" r:id="rId24"/>
    <p:sldId id="286" r:id="rId25"/>
    <p:sldId id="287" r:id="rId26"/>
    <p:sldId id="305" r:id="rId27"/>
    <p:sldId id="306" r:id="rId28"/>
    <p:sldId id="268" r:id="rId29"/>
    <p:sldId id="275" r:id="rId30"/>
    <p:sldId id="290" r:id="rId31"/>
    <p:sldId id="288" r:id="rId32"/>
    <p:sldId id="289" r:id="rId33"/>
    <p:sldId id="269" r:id="rId34"/>
    <p:sldId id="291" r:id="rId35"/>
    <p:sldId id="292" r:id="rId36"/>
    <p:sldId id="293" r:id="rId37"/>
    <p:sldId id="270" r:id="rId38"/>
    <p:sldId id="295" r:id="rId39"/>
    <p:sldId id="297" r:id="rId40"/>
    <p:sldId id="298" r:id="rId41"/>
    <p:sldId id="299" r:id="rId42"/>
    <p:sldId id="300" r:id="rId43"/>
    <p:sldId id="301"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2" d="100"/>
          <a:sy n="62" d="100"/>
        </p:scale>
        <p:origin x="-1584" y="-21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1" Type="http://schemas.openxmlformats.org/officeDocument/2006/relationships/image" Target="../media/image5.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5.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9D0B17-A7B7-4D81-9784-A8BFE485ED7C}" type="doc">
      <dgm:prSet loTypeId="urn:microsoft.com/office/officeart/2005/8/layout/hierarchy1" loCatId="hierarchy" qsTypeId="urn:microsoft.com/office/officeart/2005/8/quickstyle/3d2" qsCatId="3D" csTypeId="urn:microsoft.com/office/officeart/2005/8/colors/accent1_2" csCatId="accent1" phldr="1"/>
      <dgm:spPr/>
      <dgm:t>
        <a:bodyPr/>
        <a:lstStyle/>
        <a:p>
          <a:endParaRPr lang="en-US"/>
        </a:p>
      </dgm:t>
    </dgm:pt>
    <dgm:pt modelId="{9AB0079E-61A3-4740-8E10-353D71EA889A}">
      <dgm:prSet phldrT="[Text]"/>
      <dgm:spPr/>
      <dgm:t>
        <a:bodyPr/>
        <a:lstStyle/>
        <a:p>
          <a:r>
            <a:rPr lang="en-US" dirty="0" smtClean="0"/>
            <a:t>Two schemes for classifying levels of technology</a:t>
          </a:r>
          <a:endParaRPr lang="en-US" dirty="0"/>
        </a:p>
      </dgm:t>
    </dgm:pt>
    <dgm:pt modelId="{2B44970B-74F5-4853-AA5B-AACBA4E7F13E}" type="parTrans" cxnId="{5F1576DD-F445-44D2-9629-BB57E69DC644}">
      <dgm:prSet/>
      <dgm:spPr/>
      <dgm:t>
        <a:bodyPr/>
        <a:lstStyle/>
        <a:p>
          <a:endParaRPr lang="en-US"/>
        </a:p>
      </dgm:t>
    </dgm:pt>
    <dgm:pt modelId="{803EE0ED-B278-43CE-B040-B482D7FE4DFD}" type="sibTrans" cxnId="{5F1576DD-F445-44D2-9629-BB57E69DC644}">
      <dgm:prSet/>
      <dgm:spPr/>
      <dgm:t>
        <a:bodyPr/>
        <a:lstStyle/>
        <a:p>
          <a:endParaRPr lang="en-US"/>
        </a:p>
      </dgm:t>
    </dgm:pt>
    <dgm:pt modelId="{37A1961A-36F9-4C74-B4AE-5C406868CAF9}">
      <dgm:prSet phldrT="[Text]"/>
      <dgm:spPr/>
      <dgm:t>
        <a:bodyPr/>
        <a:lstStyle/>
        <a:p>
          <a:r>
            <a:rPr lang="en-US" dirty="0" smtClean="0"/>
            <a:t>General level of complexity and detail</a:t>
          </a:r>
          <a:endParaRPr lang="en-US" dirty="0"/>
        </a:p>
      </dgm:t>
    </dgm:pt>
    <dgm:pt modelId="{AA6A722E-7297-4C8B-9FFE-11A959528562}" type="parTrans" cxnId="{2E2C57B0-DF52-419B-8628-1C84926FF922}">
      <dgm:prSet/>
      <dgm:spPr/>
      <dgm:t>
        <a:bodyPr/>
        <a:lstStyle/>
        <a:p>
          <a:endParaRPr lang="en-US"/>
        </a:p>
      </dgm:t>
    </dgm:pt>
    <dgm:pt modelId="{9A77E3E5-9AEC-4B54-B5A5-783CEED2CA87}" type="sibTrans" cxnId="{2E2C57B0-DF52-419B-8628-1C84926FF922}">
      <dgm:prSet/>
      <dgm:spPr/>
      <dgm:t>
        <a:bodyPr/>
        <a:lstStyle/>
        <a:p>
          <a:endParaRPr lang="en-US"/>
        </a:p>
      </dgm:t>
    </dgm:pt>
    <dgm:pt modelId="{D6DEC1C8-6758-4278-89A4-5FA7C674FF09}">
      <dgm:prSet phldrT="[Text]"/>
      <dgm:spPr/>
      <dgm:t>
        <a:bodyPr/>
        <a:lstStyle/>
        <a:p>
          <a:r>
            <a:rPr lang="en-US" dirty="0" smtClean="0"/>
            <a:t>Contributions of people and machines to the total system</a:t>
          </a:r>
          <a:endParaRPr lang="en-US" dirty="0"/>
        </a:p>
      </dgm:t>
    </dgm:pt>
    <dgm:pt modelId="{2E923214-C61B-43AB-AE36-0A97EBFC761E}" type="parTrans" cxnId="{9A74409A-A02B-4185-A6FB-5BF2B0466BAF}">
      <dgm:prSet/>
      <dgm:spPr/>
      <dgm:t>
        <a:bodyPr/>
        <a:lstStyle/>
        <a:p>
          <a:endParaRPr lang="en-US"/>
        </a:p>
      </dgm:t>
    </dgm:pt>
    <dgm:pt modelId="{D9CFFE29-AD3A-404F-A3FB-68AFE6689163}" type="sibTrans" cxnId="{9A74409A-A02B-4185-A6FB-5BF2B0466BAF}">
      <dgm:prSet/>
      <dgm:spPr/>
      <dgm:t>
        <a:bodyPr/>
        <a:lstStyle/>
        <a:p>
          <a:endParaRPr lang="en-US"/>
        </a:p>
      </dgm:t>
    </dgm:pt>
    <dgm:pt modelId="{10FBA43C-6439-4CC9-924B-20687801532C}" type="pres">
      <dgm:prSet presAssocID="{1A9D0B17-A7B7-4D81-9784-A8BFE485ED7C}" presName="hierChild1" presStyleCnt="0">
        <dgm:presLayoutVars>
          <dgm:chPref val="1"/>
          <dgm:dir/>
          <dgm:animOne val="branch"/>
          <dgm:animLvl val="lvl"/>
          <dgm:resizeHandles/>
        </dgm:presLayoutVars>
      </dgm:prSet>
      <dgm:spPr/>
      <dgm:t>
        <a:bodyPr/>
        <a:lstStyle/>
        <a:p>
          <a:endParaRPr lang="en-US"/>
        </a:p>
      </dgm:t>
    </dgm:pt>
    <dgm:pt modelId="{321A12A0-8292-41A4-80FA-43DA08ABE264}" type="pres">
      <dgm:prSet presAssocID="{9AB0079E-61A3-4740-8E10-353D71EA889A}" presName="hierRoot1" presStyleCnt="0"/>
      <dgm:spPr/>
    </dgm:pt>
    <dgm:pt modelId="{DF7F2F27-EB45-49C5-B39F-3F9750400753}" type="pres">
      <dgm:prSet presAssocID="{9AB0079E-61A3-4740-8E10-353D71EA889A}" presName="composite" presStyleCnt="0"/>
      <dgm:spPr/>
    </dgm:pt>
    <dgm:pt modelId="{F5900C2C-8393-4BD7-A40F-5C394697E8FB}" type="pres">
      <dgm:prSet presAssocID="{9AB0079E-61A3-4740-8E10-353D71EA889A}" presName="background" presStyleLbl="node0" presStyleIdx="0" presStyleCnt="1"/>
      <dgm:spPr/>
    </dgm:pt>
    <dgm:pt modelId="{4832B4D4-A288-47C1-A649-459F65638799}" type="pres">
      <dgm:prSet presAssocID="{9AB0079E-61A3-4740-8E10-353D71EA889A}" presName="text" presStyleLbl="fgAcc0" presStyleIdx="0" presStyleCnt="1">
        <dgm:presLayoutVars>
          <dgm:chPref val="3"/>
        </dgm:presLayoutVars>
      </dgm:prSet>
      <dgm:spPr/>
      <dgm:t>
        <a:bodyPr/>
        <a:lstStyle/>
        <a:p>
          <a:endParaRPr lang="en-US"/>
        </a:p>
      </dgm:t>
    </dgm:pt>
    <dgm:pt modelId="{6BC4B7E2-D414-485B-9998-04D3034A149C}" type="pres">
      <dgm:prSet presAssocID="{9AB0079E-61A3-4740-8E10-353D71EA889A}" presName="hierChild2" presStyleCnt="0"/>
      <dgm:spPr/>
    </dgm:pt>
    <dgm:pt modelId="{E2CED544-46ED-47D1-8E1F-50B2CEB344D7}" type="pres">
      <dgm:prSet presAssocID="{AA6A722E-7297-4C8B-9FFE-11A959528562}" presName="Name10" presStyleLbl="parChTrans1D2" presStyleIdx="0" presStyleCnt="2"/>
      <dgm:spPr/>
      <dgm:t>
        <a:bodyPr/>
        <a:lstStyle/>
        <a:p>
          <a:endParaRPr lang="en-US"/>
        </a:p>
      </dgm:t>
    </dgm:pt>
    <dgm:pt modelId="{E46782E0-9A7A-4A3D-9123-0DE86251FA03}" type="pres">
      <dgm:prSet presAssocID="{37A1961A-36F9-4C74-B4AE-5C406868CAF9}" presName="hierRoot2" presStyleCnt="0"/>
      <dgm:spPr/>
    </dgm:pt>
    <dgm:pt modelId="{85A881F7-B9C4-45DF-9C84-597D18943AD9}" type="pres">
      <dgm:prSet presAssocID="{37A1961A-36F9-4C74-B4AE-5C406868CAF9}" presName="composite2" presStyleCnt="0"/>
      <dgm:spPr/>
    </dgm:pt>
    <dgm:pt modelId="{057D9820-41A6-4363-85F8-F54770BFE75E}" type="pres">
      <dgm:prSet presAssocID="{37A1961A-36F9-4C74-B4AE-5C406868CAF9}" presName="background2" presStyleLbl="node2" presStyleIdx="0" presStyleCnt="2"/>
      <dgm:spPr/>
    </dgm:pt>
    <dgm:pt modelId="{A8ADC0CE-FFCD-4253-A668-60E780D2C9CB}" type="pres">
      <dgm:prSet presAssocID="{37A1961A-36F9-4C74-B4AE-5C406868CAF9}" presName="text2" presStyleLbl="fgAcc2" presStyleIdx="0" presStyleCnt="2">
        <dgm:presLayoutVars>
          <dgm:chPref val="3"/>
        </dgm:presLayoutVars>
      </dgm:prSet>
      <dgm:spPr/>
      <dgm:t>
        <a:bodyPr/>
        <a:lstStyle/>
        <a:p>
          <a:endParaRPr lang="en-US"/>
        </a:p>
      </dgm:t>
    </dgm:pt>
    <dgm:pt modelId="{2614DA67-06CF-41E8-A202-07CE1765D0E9}" type="pres">
      <dgm:prSet presAssocID="{37A1961A-36F9-4C74-B4AE-5C406868CAF9}" presName="hierChild3" presStyleCnt="0"/>
      <dgm:spPr/>
    </dgm:pt>
    <dgm:pt modelId="{1C97516C-5EE2-4A98-9BA7-63F489E84030}" type="pres">
      <dgm:prSet presAssocID="{2E923214-C61B-43AB-AE36-0A97EBFC761E}" presName="Name10" presStyleLbl="parChTrans1D2" presStyleIdx="1" presStyleCnt="2"/>
      <dgm:spPr/>
      <dgm:t>
        <a:bodyPr/>
        <a:lstStyle/>
        <a:p>
          <a:endParaRPr lang="en-US"/>
        </a:p>
      </dgm:t>
    </dgm:pt>
    <dgm:pt modelId="{4DB95E12-D82C-4F5B-9E2B-DB6CDCAF0DB6}" type="pres">
      <dgm:prSet presAssocID="{D6DEC1C8-6758-4278-89A4-5FA7C674FF09}" presName="hierRoot2" presStyleCnt="0"/>
      <dgm:spPr/>
    </dgm:pt>
    <dgm:pt modelId="{5C74F9F6-C16A-4402-9E63-8932CEAB0C5F}" type="pres">
      <dgm:prSet presAssocID="{D6DEC1C8-6758-4278-89A4-5FA7C674FF09}" presName="composite2" presStyleCnt="0"/>
      <dgm:spPr/>
    </dgm:pt>
    <dgm:pt modelId="{26DD060B-B19D-41C5-83F3-9E428E4286E1}" type="pres">
      <dgm:prSet presAssocID="{D6DEC1C8-6758-4278-89A4-5FA7C674FF09}" presName="background2" presStyleLbl="node2" presStyleIdx="1" presStyleCnt="2"/>
      <dgm:spPr/>
    </dgm:pt>
    <dgm:pt modelId="{2FD411B5-164D-4352-8D16-FD9C9928CF6B}" type="pres">
      <dgm:prSet presAssocID="{D6DEC1C8-6758-4278-89A4-5FA7C674FF09}" presName="text2" presStyleLbl="fgAcc2" presStyleIdx="1" presStyleCnt="2">
        <dgm:presLayoutVars>
          <dgm:chPref val="3"/>
        </dgm:presLayoutVars>
      </dgm:prSet>
      <dgm:spPr/>
      <dgm:t>
        <a:bodyPr/>
        <a:lstStyle/>
        <a:p>
          <a:endParaRPr lang="en-US"/>
        </a:p>
      </dgm:t>
    </dgm:pt>
    <dgm:pt modelId="{2B8EE0F9-693F-4D9A-AB6A-1A7F2F57F43C}" type="pres">
      <dgm:prSet presAssocID="{D6DEC1C8-6758-4278-89A4-5FA7C674FF09}" presName="hierChild3" presStyleCnt="0"/>
      <dgm:spPr/>
    </dgm:pt>
  </dgm:ptLst>
  <dgm:cxnLst>
    <dgm:cxn modelId="{3F2D354A-743D-47D3-A8C8-CA84F242B4B6}" type="presOf" srcId="{2E923214-C61B-43AB-AE36-0A97EBFC761E}" destId="{1C97516C-5EE2-4A98-9BA7-63F489E84030}" srcOrd="0" destOrd="0" presId="urn:microsoft.com/office/officeart/2005/8/layout/hierarchy1"/>
    <dgm:cxn modelId="{79C95B3E-F02A-44EF-BEF0-54DB0EB65D52}" type="presOf" srcId="{AA6A722E-7297-4C8B-9FFE-11A959528562}" destId="{E2CED544-46ED-47D1-8E1F-50B2CEB344D7}" srcOrd="0" destOrd="0" presId="urn:microsoft.com/office/officeart/2005/8/layout/hierarchy1"/>
    <dgm:cxn modelId="{9AEB3E00-94C4-4EEC-B93F-E062DD075B46}" type="presOf" srcId="{D6DEC1C8-6758-4278-89A4-5FA7C674FF09}" destId="{2FD411B5-164D-4352-8D16-FD9C9928CF6B}" srcOrd="0" destOrd="0" presId="urn:microsoft.com/office/officeart/2005/8/layout/hierarchy1"/>
    <dgm:cxn modelId="{9A74409A-A02B-4185-A6FB-5BF2B0466BAF}" srcId="{9AB0079E-61A3-4740-8E10-353D71EA889A}" destId="{D6DEC1C8-6758-4278-89A4-5FA7C674FF09}" srcOrd="1" destOrd="0" parTransId="{2E923214-C61B-43AB-AE36-0A97EBFC761E}" sibTransId="{D9CFFE29-AD3A-404F-A3FB-68AFE6689163}"/>
    <dgm:cxn modelId="{72BFE90A-DC4D-44D6-9109-D6CC49F199AF}" type="presOf" srcId="{9AB0079E-61A3-4740-8E10-353D71EA889A}" destId="{4832B4D4-A288-47C1-A649-459F65638799}" srcOrd="0" destOrd="0" presId="urn:microsoft.com/office/officeart/2005/8/layout/hierarchy1"/>
    <dgm:cxn modelId="{5F1576DD-F445-44D2-9629-BB57E69DC644}" srcId="{1A9D0B17-A7B7-4D81-9784-A8BFE485ED7C}" destId="{9AB0079E-61A3-4740-8E10-353D71EA889A}" srcOrd="0" destOrd="0" parTransId="{2B44970B-74F5-4853-AA5B-AACBA4E7F13E}" sibTransId="{803EE0ED-B278-43CE-B040-B482D7FE4DFD}"/>
    <dgm:cxn modelId="{DEB3F703-7D6F-4FAF-B087-103EE8A67C4D}" type="presOf" srcId="{37A1961A-36F9-4C74-B4AE-5C406868CAF9}" destId="{A8ADC0CE-FFCD-4253-A668-60E780D2C9CB}" srcOrd="0" destOrd="0" presId="urn:microsoft.com/office/officeart/2005/8/layout/hierarchy1"/>
    <dgm:cxn modelId="{82E6D8FC-0A77-494B-AACA-09C9E1E218E2}" type="presOf" srcId="{1A9D0B17-A7B7-4D81-9784-A8BFE485ED7C}" destId="{10FBA43C-6439-4CC9-924B-20687801532C}" srcOrd="0" destOrd="0" presId="urn:microsoft.com/office/officeart/2005/8/layout/hierarchy1"/>
    <dgm:cxn modelId="{2E2C57B0-DF52-419B-8628-1C84926FF922}" srcId="{9AB0079E-61A3-4740-8E10-353D71EA889A}" destId="{37A1961A-36F9-4C74-B4AE-5C406868CAF9}" srcOrd="0" destOrd="0" parTransId="{AA6A722E-7297-4C8B-9FFE-11A959528562}" sibTransId="{9A77E3E5-9AEC-4B54-B5A5-783CEED2CA87}"/>
    <dgm:cxn modelId="{843DDB53-1D40-4056-90A6-6EEEE7725AA7}" type="presParOf" srcId="{10FBA43C-6439-4CC9-924B-20687801532C}" destId="{321A12A0-8292-41A4-80FA-43DA08ABE264}" srcOrd="0" destOrd="0" presId="urn:microsoft.com/office/officeart/2005/8/layout/hierarchy1"/>
    <dgm:cxn modelId="{4EC12BFF-9ADA-4EB7-9A90-6C431EB19A85}" type="presParOf" srcId="{321A12A0-8292-41A4-80FA-43DA08ABE264}" destId="{DF7F2F27-EB45-49C5-B39F-3F9750400753}" srcOrd="0" destOrd="0" presId="urn:microsoft.com/office/officeart/2005/8/layout/hierarchy1"/>
    <dgm:cxn modelId="{32E9831A-0552-42D7-91FE-6E201A19FC6E}" type="presParOf" srcId="{DF7F2F27-EB45-49C5-B39F-3F9750400753}" destId="{F5900C2C-8393-4BD7-A40F-5C394697E8FB}" srcOrd="0" destOrd="0" presId="urn:microsoft.com/office/officeart/2005/8/layout/hierarchy1"/>
    <dgm:cxn modelId="{A92593FC-636E-435B-9B08-87F0152EDDE5}" type="presParOf" srcId="{DF7F2F27-EB45-49C5-B39F-3F9750400753}" destId="{4832B4D4-A288-47C1-A649-459F65638799}" srcOrd="1" destOrd="0" presId="urn:microsoft.com/office/officeart/2005/8/layout/hierarchy1"/>
    <dgm:cxn modelId="{BA8A06D2-4E27-442A-9497-F50EA6FDC6B2}" type="presParOf" srcId="{321A12A0-8292-41A4-80FA-43DA08ABE264}" destId="{6BC4B7E2-D414-485B-9998-04D3034A149C}" srcOrd="1" destOrd="0" presId="urn:microsoft.com/office/officeart/2005/8/layout/hierarchy1"/>
    <dgm:cxn modelId="{8AED9A9C-6455-4329-88B3-3F01B7767E04}" type="presParOf" srcId="{6BC4B7E2-D414-485B-9998-04D3034A149C}" destId="{E2CED544-46ED-47D1-8E1F-50B2CEB344D7}" srcOrd="0" destOrd="0" presId="urn:microsoft.com/office/officeart/2005/8/layout/hierarchy1"/>
    <dgm:cxn modelId="{BD31C938-601A-4C4A-89C2-8748F0945B87}" type="presParOf" srcId="{6BC4B7E2-D414-485B-9998-04D3034A149C}" destId="{E46782E0-9A7A-4A3D-9123-0DE86251FA03}" srcOrd="1" destOrd="0" presId="urn:microsoft.com/office/officeart/2005/8/layout/hierarchy1"/>
    <dgm:cxn modelId="{F3A2A909-0242-472B-A7E7-EC488C00B0BA}" type="presParOf" srcId="{E46782E0-9A7A-4A3D-9123-0DE86251FA03}" destId="{85A881F7-B9C4-45DF-9C84-597D18943AD9}" srcOrd="0" destOrd="0" presId="urn:microsoft.com/office/officeart/2005/8/layout/hierarchy1"/>
    <dgm:cxn modelId="{2D30458F-BBC4-454B-BB50-102DF2C74192}" type="presParOf" srcId="{85A881F7-B9C4-45DF-9C84-597D18943AD9}" destId="{057D9820-41A6-4363-85F8-F54770BFE75E}" srcOrd="0" destOrd="0" presId="urn:microsoft.com/office/officeart/2005/8/layout/hierarchy1"/>
    <dgm:cxn modelId="{C6685A6E-69BF-4027-B39B-DE94F61E24BB}" type="presParOf" srcId="{85A881F7-B9C4-45DF-9C84-597D18943AD9}" destId="{A8ADC0CE-FFCD-4253-A668-60E780D2C9CB}" srcOrd="1" destOrd="0" presId="urn:microsoft.com/office/officeart/2005/8/layout/hierarchy1"/>
    <dgm:cxn modelId="{C6A9D4D6-D085-4579-9857-EBE8EC677A84}" type="presParOf" srcId="{E46782E0-9A7A-4A3D-9123-0DE86251FA03}" destId="{2614DA67-06CF-41E8-A202-07CE1765D0E9}" srcOrd="1" destOrd="0" presId="urn:microsoft.com/office/officeart/2005/8/layout/hierarchy1"/>
    <dgm:cxn modelId="{F6000C21-1074-4385-BEA0-C659A8A09C99}" type="presParOf" srcId="{6BC4B7E2-D414-485B-9998-04D3034A149C}" destId="{1C97516C-5EE2-4A98-9BA7-63F489E84030}" srcOrd="2" destOrd="0" presId="urn:microsoft.com/office/officeart/2005/8/layout/hierarchy1"/>
    <dgm:cxn modelId="{D2B5A0A8-40FA-491F-9D23-E2CC907593F5}" type="presParOf" srcId="{6BC4B7E2-D414-485B-9998-04D3034A149C}" destId="{4DB95E12-D82C-4F5B-9E2B-DB6CDCAF0DB6}" srcOrd="3" destOrd="0" presId="urn:microsoft.com/office/officeart/2005/8/layout/hierarchy1"/>
    <dgm:cxn modelId="{5DF6113B-B3E5-4AE4-93EA-01E170196B6C}" type="presParOf" srcId="{4DB95E12-D82C-4F5B-9E2B-DB6CDCAF0DB6}" destId="{5C74F9F6-C16A-4402-9E63-8932CEAB0C5F}" srcOrd="0" destOrd="0" presId="urn:microsoft.com/office/officeart/2005/8/layout/hierarchy1"/>
    <dgm:cxn modelId="{D701E48A-F598-4288-990D-ECC041A50D43}" type="presParOf" srcId="{5C74F9F6-C16A-4402-9E63-8932CEAB0C5F}" destId="{26DD060B-B19D-41C5-83F3-9E428E4286E1}" srcOrd="0" destOrd="0" presId="urn:microsoft.com/office/officeart/2005/8/layout/hierarchy1"/>
    <dgm:cxn modelId="{348B279E-470D-4609-A687-4B011C2B070C}" type="presParOf" srcId="{5C74F9F6-C16A-4402-9E63-8932CEAB0C5F}" destId="{2FD411B5-164D-4352-8D16-FD9C9928CF6B}" srcOrd="1" destOrd="0" presId="urn:microsoft.com/office/officeart/2005/8/layout/hierarchy1"/>
    <dgm:cxn modelId="{6C6E9EBE-B0D0-4F14-8045-D4DA364E6856}" type="presParOf" srcId="{4DB95E12-D82C-4F5B-9E2B-DB6CDCAF0DB6}" destId="{2B8EE0F9-693F-4D9A-AB6A-1A7F2F57F43C}"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8C31E5-125F-4B22-821C-A0327BA54EFF}" type="doc">
      <dgm:prSet loTypeId="urn:microsoft.com/office/officeart/2005/8/layout/vList4" loCatId="list" qsTypeId="urn:microsoft.com/office/officeart/2005/8/quickstyle/3d1" qsCatId="3D" csTypeId="urn:microsoft.com/office/officeart/2005/8/colors/accent1_2" csCatId="accent1" phldr="1"/>
      <dgm:spPr/>
      <dgm:t>
        <a:bodyPr/>
        <a:lstStyle/>
        <a:p>
          <a:endParaRPr lang="en-US"/>
        </a:p>
      </dgm:t>
    </dgm:pt>
    <dgm:pt modelId="{8ECAF85F-D883-4C9F-8441-3E14C864ADE3}">
      <dgm:prSet phldrT="[Text]"/>
      <dgm:spPr/>
      <dgm:t>
        <a:bodyPr/>
        <a:lstStyle/>
        <a:p>
          <a:r>
            <a:rPr lang="en-US" sz="1400" b="1" dirty="0" smtClean="0"/>
            <a:t>First and Lowest Level</a:t>
          </a:r>
          <a:endParaRPr lang="en-US" sz="1400" b="1" dirty="0"/>
        </a:p>
      </dgm:t>
    </dgm:pt>
    <dgm:pt modelId="{4D260215-841B-44C5-BEFE-1114F5B10F6B}" type="parTrans" cxnId="{DE0CF5E6-6992-4A07-9D71-4F2561421CFF}">
      <dgm:prSet/>
      <dgm:spPr/>
      <dgm:t>
        <a:bodyPr/>
        <a:lstStyle/>
        <a:p>
          <a:endParaRPr lang="en-US"/>
        </a:p>
      </dgm:t>
    </dgm:pt>
    <dgm:pt modelId="{F46D2D3C-133B-4F6B-84B4-E535A028FA21}" type="sibTrans" cxnId="{DE0CF5E6-6992-4A07-9D71-4F2561421CFF}">
      <dgm:prSet/>
      <dgm:spPr/>
      <dgm:t>
        <a:bodyPr/>
        <a:lstStyle/>
        <a:p>
          <a:endParaRPr lang="en-US"/>
        </a:p>
      </dgm:t>
    </dgm:pt>
    <dgm:pt modelId="{C1ED7142-B50C-4367-BFA7-7D6DB3A098C3}">
      <dgm:prSet phldrT="[Text]" custT="1"/>
      <dgm:spPr/>
      <dgm:t>
        <a:bodyPr/>
        <a:lstStyle/>
        <a:p>
          <a:r>
            <a:rPr lang="en-US" sz="1600" dirty="0" smtClean="0"/>
            <a:t>Concerns relatively simple responses to the components of the system such as its knobs and dials. The focus of interest is the individual element rather than the general system</a:t>
          </a:r>
          <a:endParaRPr lang="en-US" sz="1600" dirty="0"/>
        </a:p>
      </dgm:t>
    </dgm:pt>
    <dgm:pt modelId="{F7967C32-A701-4644-9A9C-FAA1962D8DA9}" type="parTrans" cxnId="{3E362D72-0FC1-4DDB-BCFC-EC49A8C92E5F}">
      <dgm:prSet/>
      <dgm:spPr/>
      <dgm:t>
        <a:bodyPr/>
        <a:lstStyle/>
        <a:p>
          <a:endParaRPr lang="en-US"/>
        </a:p>
      </dgm:t>
    </dgm:pt>
    <dgm:pt modelId="{953E5942-3309-4734-9722-C43A9C3033D8}" type="sibTrans" cxnId="{3E362D72-0FC1-4DDB-BCFC-EC49A8C92E5F}">
      <dgm:prSet/>
      <dgm:spPr/>
      <dgm:t>
        <a:bodyPr/>
        <a:lstStyle/>
        <a:p>
          <a:endParaRPr lang="en-US"/>
        </a:p>
      </dgm:t>
    </dgm:pt>
    <dgm:pt modelId="{8500ADC8-E4AA-4A1F-B980-35E50B57C80B}">
      <dgm:prSet phldrT="[Text]" custT="1"/>
      <dgm:spPr/>
      <dgm:t>
        <a:bodyPr/>
        <a:lstStyle/>
        <a:p>
          <a:r>
            <a:rPr lang="en-US" sz="1600" b="1" dirty="0" smtClean="0">
              <a:solidFill>
                <a:schemeClr val="tx1"/>
              </a:solidFill>
            </a:rPr>
            <a:t>Ergonomist must keep track of many small details</a:t>
          </a:r>
          <a:endParaRPr lang="en-US" sz="1600" b="1" dirty="0">
            <a:solidFill>
              <a:schemeClr val="tx1"/>
            </a:solidFill>
          </a:endParaRPr>
        </a:p>
      </dgm:t>
    </dgm:pt>
    <dgm:pt modelId="{6E4FBFCF-BF34-4B4F-901E-C4040B9BAC40}" type="parTrans" cxnId="{8F9FC7C7-52B3-414B-A602-568D6F9090B5}">
      <dgm:prSet/>
      <dgm:spPr/>
      <dgm:t>
        <a:bodyPr/>
        <a:lstStyle/>
        <a:p>
          <a:endParaRPr lang="en-US"/>
        </a:p>
      </dgm:t>
    </dgm:pt>
    <dgm:pt modelId="{C77DF34A-06A2-448E-B5B3-8CB11D59D1D4}" type="sibTrans" cxnId="{8F9FC7C7-52B3-414B-A602-568D6F9090B5}">
      <dgm:prSet/>
      <dgm:spPr/>
      <dgm:t>
        <a:bodyPr/>
        <a:lstStyle/>
        <a:p>
          <a:endParaRPr lang="en-US"/>
        </a:p>
      </dgm:t>
    </dgm:pt>
    <dgm:pt modelId="{9B923559-E357-4E07-9F44-AB71D3B32804}">
      <dgm:prSet phldrT="[Text]"/>
      <dgm:spPr/>
      <dgm:t>
        <a:bodyPr/>
        <a:lstStyle/>
        <a:p>
          <a:r>
            <a:rPr lang="en-GB" sz="1400" b="1" dirty="0" smtClean="0"/>
            <a:t>Second Level </a:t>
          </a:r>
          <a:endParaRPr lang="en-US" sz="1400" b="1" dirty="0"/>
        </a:p>
      </dgm:t>
    </dgm:pt>
    <dgm:pt modelId="{439A269B-C731-4CA9-879A-279F7C087F8D}" type="parTrans" cxnId="{8E56D2DE-392D-4611-9E31-635789DC1E13}">
      <dgm:prSet/>
      <dgm:spPr/>
      <dgm:t>
        <a:bodyPr/>
        <a:lstStyle/>
        <a:p>
          <a:endParaRPr lang="en-US"/>
        </a:p>
      </dgm:t>
    </dgm:pt>
    <dgm:pt modelId="{9C89F1DE-68AE-43C0-AFA1-6350890103B1}" type="sibTrans" cxnId="{8E56D2DE-392D-4611-9E31-635789DC1E13}">
      <dgm:prSet/>
      <dgm:spPr/>
      <dgm:t>
        <a:bodyPr/>
        <a:lstStyle/>
        <a:p>
          <a:endParaRPr lang="en-US"/>
        </a:p>
      </dgm:t>
    </dgm:pt>
    <dgm:pt modelId="{6B56EF8B-2008-48B2-892A-E59F23114551}">
      <dgm:prSet phldrT="[Text]" custT="1"/>
      <dgm:spPr/>
      <dgm:t>
        <a:bodyPr/>
        <a:lstStyle/>
        <a:p>
          <a:r>
            <a:rPr lang="en-US" sz="1600" dirty="0" smtClean="0"/>
            <a:t>Flow of behaviour is more important than individual components</a:t>
          </a:r>
          <a:endParaRPr lang="en-US" sz="1600" dirty="0"/>
        </a:p>
      </dgm:t>
    </dgm:pt>
    <dgm:pt modelId="{F8FAB892-6522-4C69-A463-C3EA052E742B}" type="parTrans" cxnId="{2007DBC7-CA04-44F7-B0A5-815C6C411E93}">
      <dgm:prSet/>
      <dgm:spPr/>
      <dgm:t>
        <a:bodyPr/>
        <a:lstStyle/>
        <a:p>
          <a:endParaRPr lang="en-US"/>
        </a:p>
      </dgm:t>
    </dgm:pt>
    <dgm:pt modelId="{AE2A5FBB-156F-4198-9B39-E5CAEE02FE8A}" type="sibTrans" cxnId="{2007DBC7-CA04-44F7-B0A5-815C6C411E93}">
      <dgm:prSet/>
      <dgm:spPr/>
      <dgm:t>
        <a:bodyPr/>
        <a:lstStyle/>
        <a:p>
          <a:endParaRPr lang="en-US"/>
        </a:p>
      </dgm:t>
    </dgm:pt>
    <dgm:pt modelId="{DE073307-A606-4995-B8A7-00DEFBD2436A}">
      <dgm:prSet phldrT="[Text]" custT="1"/>
      <dgm:spPr/>
      <dgm:t>
        <a:bodyPr/>
        <a:lstStyle/>
        <a:p>
          <a:r>
            <a:rPr lang="en-GB" sz="1600" b="1" dirty="0" smtClean="0">
              <a:solidFill>
                <a:schemeClr val="tx1"/>
              </a:solidFill>
            </a:rPr>
            <a:t>Will include tasks like tracking and driving a car along a winding </a:t>
          </a:r>
          <a:r>
            <a:rPr lang="en-GB" sz="1600" dirty="0" smtClean="0"/>
            <a:t>road</a:t>
          </a:r>
          <a:endParaRPr lang="en-US" sz="1600" dirty="0"/>
        </a:p>
      </dgm:t>
    </dgm:pt>
    <dgm:pt modelId="{7CA4285F-48A6-4049-B57F-0172AAE9A74B}" type="parTrans" cxnId="{76908BD4-495F-45B3-9898-9A8742B83370}">
      <dgm:prSet/>
      <dgm:spPr/>
      <dgm:t>
        <a:bodyPr/>
        <a:lstStyle/>
        <a:p>
          <a:endParaRPr lang="en-US"/>
        </a:p>
      </dgm:t>
    </dgm:pt>
    <dgm:pt modelId="{94D5DB30-8E3A-46D7-BC27-04DF5EAD4586}" type="sibTrans" cxnId="{76908BD4-495F-45B3-9898-9A8742B83370}">
      <dgm:prSet/>
      <dgm:spPr/>
      <dgm:t>
        <a:bodyPr/>
        <a:lstStyle/>
        <a:p>
          <a:endParaRPr lang="en-US"/>
        </a:p>
      </dgm:t>
    </dgm:pt>
    <dgm:pt modelId="{D141E501-41C4-445C-8A46-2D8BCF4C1C8C}">
      <dgm:prSet phldrT="[Text]"/>
      <dgm:spPr/>
      <dgm:t>
        <a:bodyPr/>
        <a:lstStyle/>
        <a:p>
          <a:r>
            <a:rPr lang="en-US" sz="1700" b="1" dirty="0" smtClean="0"/>
            <a:t>Third and Highest Level</a:t>
          </a:r>
          <a:endParaRPr lang="en-US" sz="1700" b="1" dirty="0"/>
        </a:p>
      </dgm:t>
    </dgm:pt>
    <dgm:pt modelId="{3623CAEB-B772-4ACF-8FA6-40F8BAF8553A}" type="parTrans" cxnId="{6DD69E3F-CDEA-4C9C-8A24-4FD48F446525}">
      <dgm:prSet/>
      <dgm:spPr/>
      <dgm:t>
        <a:bodyPr/>
        <a:lstStyle/>
        <a:p>
          <a:endParaRPr lang="en-US"/>
        </a:p>
      </dgm:t>
    </dgm:pt>
    <dgm:pt modelId="{7D4D0949-7D2B-42BF-A7C5-FB1B701E36A9}" type="sibTrans" cxnId="{6DD69E3F-CDEA-4C9C-8A24-4FD48F446525}">
      <dgm:prSet/>
      <dgm:spPr/>
      <dgm:t>
        <a:bodyPr/>
        <a:lstStyle/>
        <a:p>
          <a:endParaRPr lang="en-US"/>
        </a:p>
      </dgm:t>
    </dgm:pt>
    <dgm:pt modelId="{B665479C-92ED-4341-A848-C5756A266C51}">
      <dgm:prSet phldrT="[Text]" custT="1"/>
      <dgm:spPr/>
      <dgm:t>
        <a:bodyPr/>
        <a:lstStyle/>
        <a:p>
          <a:r>
            <a:rPr lang="en-GB" sz="1600" dirty="0" smtClean="0"/>
            <a:t>Involves the total system and decisions as to </a:t>
          </a:r>
          <a:r>
            <a:rPr lang="en-GB" sz="1600" b="1" dirty="0" smtClean="0">
              <a:solidFill>
                <a:schemeClr val="tx1"/>
              </a:solidFill>
            </a:rPr>
            <a:t>what tasks should be performed by people </a:t>
          </a:r>
          <a:r>
            <a:rPr lang="en-GB" sz="1600" dirty="0" smtClean="0"/>
            <a:t>and </a:t>
          </a:r>
          <a:r>
            <a:rPr lang="en-GB" sz="1600" b="1" dirty="0" smtClean="0">
              <a:solidFill>
                <a:schemeClr val="tx1"/>
              </a:solidFill>
            </a:rPr>
            <a:t>what other tasks by machines</a:t>
          </a:r>
          <a:endParaRPr lang="en-US" sz="1600" dirty="0"/>
        </a:p>
      </dgm:t>
    </dgm:pt>
    <dgm:pt modelId="{293D3AEE-BD18-4721-BBD7-853F7F07E676}" type="parTrans" cxnId="{B66D5AA8-20C5-498B-ACA9-0A551EB8D0E8}">
      <dgm:prSet/>
      <dgm:spPr/>
      <dgm:t>
        <a:bodyPr/>
        <a:lstStyle/>
        <a:p>
          <a:endParaRPr lang="en-US"/>
        </a:p>
      </dgm:t>
    </dgm:pt>
    <dgm:pt modelId="{3D0262B0-2BB2-4DF2-B18D-544F79363249}" type="sibTrans" cxnId="{B66D5AA8-20C5-498B-ACA9-0A551EB8D0E8}">
      <dgm:prSet/>
      <dgm:spPr/>
      <dgm:t>
        <a:bodyPr/>
        <a:lstStyle/>
        <a:p>
          <a:endParaRPr lang="en-US"/>
        </a:p>
      </dgm:t>
    </dgm:pt>
    <dgm:pt modelId="{479E4C0C-7242-49EC-BD28-47534570848F}">
      <dgm:prSet phldrT="[Text]" custT="1"/>
      <dgm:spPr/>
      <dgm:t>
        <a:bodyPr/>
        <a:lstStyle/>
        <a:p>
          <a:r>
            <a:rPr lang="en-GB" sz="1600" b="1" dirty="0" smtClean="0">
              <a:solidFill>
                <a:schemeClr val="tx1"/>
              </a:solidFill>
            </a:rPr>
            <a:t>Specialist is concerned with more general human capabilities</a:t>
          </a:r>
          <a:r>
            <a:rPr lang="en-GB" sz="1600" dirty="0" smtClean="0"/>
            <a:t>, such as </a:t>
          </a:r>
          <a:endParaRPr lang="en-US" sz="1600" dirty="0"/>
        </a:p>
      </dgm:t>
    </dgm:pt>
    <dgm:pt modelId="{7F8A37D5-04D8-401C-B2C0-C02761C0B2D5}" type="parTrans" cxnId="{C8F5A974-A77F-4C13-872F-753F9F99C1F0}">
      <dgm:prSet/>
      <dgm:spPr/>
      <dgm:t>
        <a:bodyPr/>
        <a:lstStyle/>
        <a:p>
          <a:endParaRPr lang="en-US"/>
        </a:p>
      </dgm:t>
    </dgm:pt>
    <dgm:pt modelId="{AF8A1842-5FA9-42EF-9FA2-240345F28632}" type="sibTrans" cxnId="{C8F5A974-A77F-4C13-872F-753F9F99C1F0}">
      <dgm:prSet/>
      <dgm:spPr/>
      <dgm:t>
        <a:bodyPr/>
        <a:lstStyle/>
        <a:p>
          <a:endParaRPr lang="en-US"/>
        </a:p>
      </dgm:t>
    </dgm:pt>
    <dgm:pt modelId="{02CD13F0-7286-4794-9314-0A9F07D7FFCF}">
      <dgm:prSet custT="1"/>
      <dgm:spPr/>
      <dgm:t>
        <a:bodyPr/>
        <a:lstStyle/>
        <a:p>
          <a:r>
            <a:rPr lang="en-GB" sz="1600" dirty="0" smtClean="0"/>
            <a:t>avoiding an overload of information. </a:t>
          </a:r>
          <a:endParaRPr lang="en-GB" sz="1600" dirty="0"/>
        </a:p>
      </dgm:t>
    </dgm:pt>
    <dgm:pt modelId="{C4464C00-70F7-4A1A-B38E-0AD528B5082E}" type="parTrans" cxnId="{6405B523-21B8-4CAA-9C1B-07FF48F820C8}">
      <dgm:prSet/>
      <dgm:spPr/>
      <dgm:t>
        <a:bodyPr/>
        <a:lstStyle/>
        <a:p>
          <a:endParaRPr lang="en-US"/>
        </a:p>
      </dgm:t>
    </dgm:pt>
    <dgm:pt modelId="{219F515B-E689-4A2F-A186-F5B14B72832B}" type="sibTrans" cxnId="{6405B523-21B8-4CAA-9C1B-07FF48F820C8}">
      <dgm:prSet/>
      <dgm:spPr/>
      <dgm:t>
        <a:bodyPr/>
        <a:lstStyle/>
        <a:p>
          <a:endParaRPr lang="en-US"/>
        </a:p>
      </dgm:t>
    </dgm:pt>
    <dgm:pt modelId="{D62A9EC6-7213-4BAE-BD96-0B97AD02917E}">
      <dgm:prSet phldrT="[Text]" custT="1"/>
      <dgm:spPr/>
      <dgm:t>
        <a:bodyPr/>
        <a:lstStyle/>
        <a:p>
          <a:r>
            <a:rPr lang="en-GB" sz="1600" dirty="0" smtClean="0"/>
            <a:t>This third level also includes relationships between people and their environments.</a:t>
          </a:r>
          <a:endParaRPr lang="en-US" sz="1600" dirty="0"/>
        </a:p>
      </dgm:t>
    </dgm:pt>
    <dgm:pt modelId="{0F753211-E666-45AD-8577-A5608B9A3CAC}" type="parTrans" cxnId="{DD8E80FC-91AB-4A2D-AD09-19F3F6F0A1B0}">
      <dgm:prSet/>
      <dgm:spPr/>
      <dgm:t>
        <a:bodyPr/>
        <a:lstStyle/>
        <a:p>
          <a:endParaRPr lang="en-US"/>
        </a:p>
      </dgm:t>
    </dgm:pt>
    <dgm:pt modelId="{044F9730-71E3-4FB0-B677-A1D1F3D2F176}" type="sibTrans" cxnId="{DD8E80FC-91AB-4A2D-AD09-19F3F6F0A1B0}">
      <dgm:prSet/>
      <dgm:spPr/>
      <dgm:t>
        <a:bodyPr/>
        <a:lstStyle/>
        <a:p>
          <a:endParaRPr lang="en-US"/>
        </a:p>
      </dgm:t>
    </dgm:pt>
    <dgm:pt modelId="{11106CF8-FD6B-4F71-96D5-9218C4EE1B5E}" type="pres">
      <dgm:prSet presAssocID="{DD8C31E5-125F-4B22-821C-A0327BA54EFF}" presName="linear" presStyleCnt="0">
        <dgm:presLayoutVars>
          <dgm:dir/>
          <dgm:resizeHandles val="exact"/>
        </dgm:presLayoutVars>
      </dgm:prSet>
      <dgm:spPr/>
      <dgm:t>
        <a:bodyPr/>
        <a:lstStyle/>
        <a:p>
          <a:endParaRPr lang="en-US"/>
        </a:p>
      </dgm:t>
    </dgm:pt>
    <dgm:pt modelId="{E3C4E889-4BF3-4BDE-B8C9-DFB94F05ADED}" type="pres">
      <dgm:prSet presAssocID="{8ECAF85F-D883-4C9F-8441-3E14C864ADE3}" presName="comp" presStyleCnt="0"/>
      <dgm:spPr/>
    </dgm:pt>
    <dgm:pt modelId="{7F36FAF9-A911-4F7D-837A-78D52EC7A807}" type="pres">
      <dgm:prSet presAssocID="{8ECAF85F-D883-4C9F-8441-3E14C864ADE3}" presName="box" presStyleLbl="node1" presStyleIdx="0" presStyleCnt="3" custScaleY="77653"/>
      <dgm:spPr/>
      <dgm:t>
        <a:bodyPr/>
        <a:lstStyle/>
        <a:p>
          <a:endParaRPr lang="en-US"/>
        </a:p>
      </dgm:t>
    </dgm:pt>
    <dgm:pt modelId="{C5F71B87-8A10-4D78-876F-0A29C00566F9}" type="pres">
      <dgm:prSet presAssocID="{8ECAF85F-D883-4C9F-8441-3E14C864ADE3}" presName="img" presStyleLbl="fgImgPlace1" presStyleIdx="0" presStyleCnt="3"/>
      <dgm:spPr>
        <a:blipFill rotWithShape="0">
          <a:blip xmlns:r="http://schemas.openxmlformats.org/officeDocument/2006/relationships" r:embed="rId1"/>
          <a:stretch>
            <a:fillRect/>
          </a:stretch>
        </a:blipFill>
      </dgm:spPr>
    </dgm:pt>
    <dgm:pt modelId="{44668178-C4E2-43C6-9972-A53092FE7981}" type="pres">
      <dgm:prSet presAssocID="{8ECAF85F-D883-4C9F-8441-3E14C864ADE3}" presName="text" presStyleLbl="node1" presStyleIdx="0" presStyleCnt="3">
        <dgm:presLayoutVars>
          <dgm:bulletEnabled val="1"/>
        </dgm:presLayoutVars>
      </dgm:prSet>
      <dgm:spPr/>
      <dgm:t>
        <a:bodyPr/>
        <a:lstStyle/>
        <a:p>
          <a:endParaRPr lang="en-US"/>
        </a:p>
      </dgm:t>
    </dgm:pt>
    <dgm:pt modelId="{FF3C4F16-1684-4FE0-A1E2-E3F9F62B33B1}" type="pres">
      <dgm:prSet presAssocID="{F46D2D3C-133B-4F6B-84B4-E535A028FA21}" presName="spacer" presStyleCnt="0"/>
      <dgm:spPr/>
    </dgm:pt>
    <dgm:pt modelId="{DCA41889-6493-4FC2-9B0F-3133B0592757}" type="pres">
      <dgm:prSet presAssocID="{9B923559-E357-4E07-9F44-AB71D3B32804}" presName="comp" presStyleCnt="0"/>
      <dgm:spPr/>
    </dgm:pt>
    <dgm:pt modelId="{3347F10C-E383-4114-B491-7644FF7C36CA}" type="pres">
      <dgm:prSet presAssocID="{9B923559-E357-4E07-9F44-AB71D3B32804}" presName="box" presStyleLbl="node1" presStyleIdx="1" presStyleCnt="3"/>
      <dgm:spPr/>
      <dgm:t>
        <a:bodyPr/>
        <a:lstStyle/>
        <a:p>
          <a:endParaRPr lang="en-US"/>
        </a:p>
      </dgm:t>
    </dgm:pt>
    <dgm:pt modelId="{0EA9FC73-1F8F-4C94-AC52-A4AFFEC3412F}" type="pres">
      <dgm:prSet presAssocID="{9B923559-E357-4E07-9F44-AB71D3B32804}" presName="img" presStyleLbl="fgImgPlace1" presStyleIdx="1" presStyleCnt="3"/>
      <dgm:spPr>
        <a:blipFill rotWithShape="0">
          <a:blip xmlns:r="http://schemas.openxmlformats.org/officeDocument/2006/relationships" r:embed="rId1"/>
          <a:stretch>
            <a:fillRect/>
          </a:stretch>
        </a:blipFill>
      </dgm:spPr>
    </dgm:pt>
    <dgm:pt modelId="{7877CB5B-58C5-4E51-BE24-597D5F2445CF}" type="pres">
      <dgm:prSet presAssocID="{9B923559-E357-4E07-9F44-AB71D3B32804}" presName="text" presStyleLbl="node1" presStyleIdx="1" presStyleCnt="3">
        <dgm:presLayoutVars>
          <dgm:bulletEnabled val="1"/>
        </dgm:presLayoutVars>
      </dgm:prSet>
      <dgm:spPr/>
      <dgm:t>
        <a:bodyPr/>
        <a:lstStyle/>
        <a:p>
          <a:endParaRPr lang="en-US"/>
        </a:p>
      </dgm:t>
    </dgm:pt>
    <dgm:pt modelId="{95ABFF60-A029-49F8-AB56-93D42D4BB53F}" type="pres">
      <dgm:prSet presAssocID="{9C89F1DE-68AE-43C0-AFA1-6350890103B1}" presName="spacer" presStyleCnt="0"/>
      <dgm:spPr/>
    </dgm:pt>
    <dgm:pt modelId="{B6A1C57F-01AA-4B45-AA56-AD7B18D4CEE1}" type="pres">
      <dgm:prSet presAssocID="{D141E501-41C4-445C-8A46-2D8BCF4C1C8C}" presName="comp" presStyleCnt="0"/>
      <dgm:spPr/>
    </dgm:pt>
    <dgm:pt modelId="{3332070B-808F-4066-B4D1-8E397A45FD36}" type="pres">
      <dgm:prSet presAssocID="{D141E501-41C4-445C-8A46-2D8BCF4C1C8C}" presName="box" presStyleLbl="node1" presStyleIdx="2" presStyleCnt="3" custScaleY="93361"/>
      <dgm:spPr/>
      <dgm:t>
        <a:bodyPr/>
        <a:lstStyle/>
        <a:p>
          <a:endParaRPr lang="en-US"/>
        </a:p>
      </dgm:t>
    </dgm:pt>
    <dgm:pt modelId="{51A9F8EA-2183-4FAC-81BB-F67834AAD446}" type="pres">
      <dgm:prSet presAssocID="{D141E501-41C4-445C-8A46-2D8BCF4C1C8C}" presName="img" presStyleLbl="fgImgPlace1" presStyleIdx="2" presStyleCnt="3"/>
      <dgm:spPr>
        <a:blipFill rotWithShape="0">
          <a:blip xmlns:r="http://schemas.openxmlformats.org/officeDocument/2006/relationships" r:embed="rId1"/>
          <a:stretch>
            <a:fillRect/>
          </a:stretch>
        </a:blipFill>
      </dgm:spPr>
    </dgm:pt>
    <dgm:pt modelId="{7CE76FB2-AEC3-42A1-B9E3-F8E9342BA9AA}" type="pres">
      <dgm:prSet presAssocID="{D141E501-41C4-445C-8A46-2D8BCF4C1C8C}" presName="text" presStyleLbl="node1" presStyleIdx="2" presStyleCnt="3">
        <dgm:presLayoutVars>
          <dgm:bulletEnabled val="1"/>
        </dgm:presLayoutVars>
      </dgm:prSet>
      <dgm:spPr/>
      <dgm:t>
        <a:bodyPr/>
        <a:lstStyle/>
        <a:p>
          <a:endParaRPr lang="en-US"/>
        </a:p>
      </dgm:t>
    </dgm:pt>
  </dgm:ptLst>
  <dgm:cxnLst>
    <dgm:cxn modelId="{DE0CF5E6-6992-4A07-9D71-4F2561421CFF}" srcId="{DD8C31E5-125F-4B22-821C-A0327BA54EFF}" destId="{8ECAF85F-D883-4C9F-8441-3E14C864ADE3}" srcOrd="0" destOrd="0" parTransId="{4D260215-841B-44C5-BEFE-1114F5B10F6B}" sibTransId="{F46D2D3C-133B-4F6B-84B4-E535A028FA21}"/>
    <dgm:cxn modelId="{34B72325-5E17-4450-9202-E040BE9A8A32}" type="presOf" srcId="{8ECAF85F-D883-4C9F-8441-3E14C864ADE3}" destId="{7F36FAF9-A911-4F7D-837A-78D52EC7A807}" srcOrd="0" destOrd="0" presId="urn:microsoft.com/office/officeart/2005/8/layout/vList4"/>
    <dgm:cxn modelId="{2007DBC7-CA04-44F7-B0A5-815C6C411E93}" srcId="{9B923559-E357-4E07-9F44-AB71D3B32804}" destId="{6B56EF8B-2008-48B2-892A-E59F23114551}" srcOrd="0" destOrd="0" parTransId="{F8FAB892-6522-4C69-A463-C3EA052E742B}" sibTransId="{AE2A5FBB-156F-4198-9B39-E5CAEE02FE8A}"/>
    <dgm:cxn modelId="{3E362D72-0FC1-4DDB-BCFC-EC49A8C92E5F}" srcId="{8ECAF85F-D883-4C9F-8441-3E14C864ADE3}" destId="{C1ED7142-B50C-4367-BFA7-7D6DB3A098C3}" srcOrd="0" destOrd="0" parTransId="{F7967C32-A701-4644-9A9C-FAA1962D8DA9}" sibTransId="{953E5942-3309-4734-9722-C43A9C3033D8}"/>
    <dgm:cxn modelId="{2ED9D9B5-1DBA-474E-9D20-2F3BD3622351}" type="presOf" srcId="{D62A9EC6-7213-4BAE-BD96-0B97AD02917E}" destId="{3332070B-808F-4066-B4D1-8E397A45FD36}" srcOrd="0" destOrd="2" presId="urn:microsoft.com/office/officeart/2005/8/layout/vList4"/>
    <dgm:cxn modelId="{6DD69E3F-CDEA-4C9C-8A24-4FD48F446525}" srcId="{DD8C31E5-125F-4B22-821C-A0327BA54EFF}" destId="{D141E501-41C4-445C-8A46-2D8BCF4C1C8C}" srcOrd="2" destOrd="0" parTransId="{3623CAEB-B772-4ACF-8FA6-40F8BAF8553A}" sibTransId="{7D4D0949-7D2B-42BF-A7C5-FB1B701E36A9}"/>
    <dgm:cxn modelId="{7DA3831E-3F79-4D27-AAD6-455928B9C10F}" type="presOf" srcId="{DE073307-A606-4995-B8A7-00DEFBD2436A}" destId="{3347F10C-E383-4114-B491-7644FF7C36CA}" srcOrd="0" destOrd="2" presId="urn:microsoft.com/office/officeart/2005/8/layout/vList4"/>
    <dgm:cxn modelId="{6405B523-21B8-4CAA-9C1B-07FF48F820C8}" srcId="{479E4C0C-7242-49EC-BD28-47534570848F}" destId="{02CD13F0-7286-4794-9314-0A9F07D7FFCF}" srcOrd="0" destOrd="0" parTransId="{C4464C00-70F7-4A1A-B38E-0AD528B5082E}" sibTransId="{219F515B-E689-4A2F-A186-F5B14B72832B}"/>
    <dgm:cxn modelId="{8E56D2DE-392D-4611-9E31-635789DC1E13}" srcId="{DD8C31E5-125F-4B22-821C-A0327BA54EFF}" destId="{9B923559-E357-4E07-9F44-AB71D3B32804}" srcOrd="1" destOrd="0" parTransId="{439A269B-C731-4CA9-879A-279F7C087F8D}" sibTransId="{9C89F1DE-68AE-43C0-AFA1-6350890103B1}"/>
    <dgm:cxn modelId="{D2B94190-2DF2-4FE8-A804-E55AA85744C2}" type="presOf" srcId="{8500ADC8-E4AA-4A1F-B980-35E50B57C80B}" destId="{44668178-C4E2-43C6-9972-A53092FE7981}" srcOrd="1" destOrd="2" presId="urn:microsoft.com/office/officeart/2005/8/layout/vList4"/>
    <dgm:cxn modelId="{5C911298-0457-47AE-91D8-A6B263B3089F}" type="presOf" srcId="{02CD13F0-7286-4794-9314-0A9F07D7FFCF}" destId="{7877CB5B-58C5-4E51-BE24-597D5F2445CF}" srcOrd="1" destOrd="4" presId="urn:microsoft.com/office/officeart/2005/8/layout/vList4"/>
    <dgm:cxn modelId="{B66D5AA8-20C5-498B-ACA9-0A551EB8D0E8}" srcId="{D141E501-41C4-445C-8A46-2D8BCF4C1C8C}" destId="{B665479C-92ED-4341-A848-C5756A266C51}" srcOrd="0" destOrd="0" parTransId="{293D3AEE-BD18-4721-BBD7-853F7F07E676}" sibTransId="{3D0262B0-2BB2-4DF2-B18D-544F79363249}"/>
    <dgm:cxn modelId="{24AE5943-34EC-4AA8-A92F-CCEA6AF8C589}" type="presOf" srcId="{02CD13F0-7286-4794-9314-0A9F07D7FFCF}" destId="{3347F10C-E383-4114-B491-7644FF7C36CA}" srcOrd="0" destOrd="4" presId="urn:microsoft.com/office/officeart/2005/8/layout/vList4"/>
    <dgm:cxn modelId="{F266952C-C685-4A37-86A1-D2EE2C2C743F}" type="presOf" srcId="{B665479C-92ED-4341-A848-C5756A266C51}" destId="{3332070B-808F-4066-B4D1-8E397A45FD36}" srcOrd="0" destOrd="1" presId="urn:microsoft.com/office/officeart/2005/8/layout/vList4"/>
    <dgm:cxn modelId="{2329338C-2B11-4326-9C5A-8DF247270184}" type="presOf" srcId="{DD8C31E5-125F-4B22-821C-A0327BA54EFF}" destId="{11106CF8-FD6B-4F71-96D5-9218C4EE1B5E}" srcOrd="0" destOrd="0" presId="urn:microsoft.com/office/officeart/2005/8/layout/vList4"/>
    <dgm:cxn modelId="{62D7F826-2629-4F1E-8CD0-1A859D1E2A60}" type="presOf" srcId="{479E4C0C-7242-49EC-BD28-47534570848F}" destId="{7877CB5B-58C5-4E51-BE24-597D5F2445CF}" srcOrd="1" destOrd="3" presId="urn:microsoft.com/office/officeart/2005/8/layout/vList4"/>
    <dgm:cxn modelId="{DD8E80FC-91AB-4A2D-AD09-19F3F6F0A1B0}" srcId="{D141E501-41C4-445C-8A46-2D8BCF4C1C8C}" destId="{D62A9EC6-7213-4BAE-BD96-0B97AD02917E}" srcOrd="1" destOrd="0" parTransId="{0F753211-E666-45AD-8577-A5608B9A3CAC}" sibTransId="{044F9730-71E3-4FB0-B677-A1D1F3D2F176}"/>
    <dgm:cxn modelId="{26313C56-DC9A-4BCC-BF76-E383083666AA}" type="presOf" srcId="{D141E501-41C4-445C-8A46-2D8BCF4C1C8C}" destId="{7CE76FB2-AEC3-42A1-B9E3-F8E9342BA9AA}" srcOrd="1" destOrd="0" presId="urn:microsoft.com/office/officeart/2005/8/layout/vList4"/>
    <dgm:cxn modelId="{156B81EA-A1D3-41FF-8911-2F9A7176DA52}" type="presOf" srcId="{479E4C0C-7242-49EC-BD28-47534570848F}" destId="{3347F10C-E383-4114-B491-7644FF7C36CA}" srcOrd="0" destOrd="3" presId="urn:microsoft.com/office/officeart/2005/8/layout/vList4"/>
    <dgm:cxn modelId="{65FD944A-58A3-40E2-8FA1-09BDDCAE430D}" type="presOf" srcId="{6B56EF8B-2008-48B2-892A-E59F23114551}" destId="{3347F10C-E383-4114-B491-7644FF7C36CA}" srcOrd="0" destOrd="1" presId="urn:microsoft.com/office/officeart/2005/8/layout/vList4"/>
    <dgm:cxn modelId="{9A750EFD-EDB0-42B3-9BAE-3EFBB83070D1}" type="presOf" srcId="{C1ED7142-B50C-4367-BFA7-7D6DB3A098C3}" destId="{7F36FAF9-A911-4F7D-837A-78D52EC7A807}" srcOrd="0" destOrd="1" presId="urn:microsoft.com/office/officeart/2005/8/layout/vList4"/>
    <dgm:cxn modelId="{76C692DD-49DD-4B5D-8E55-A3780584B253}" type="presOf" srcId="{DE073307-A606-4995-B8A7-00DEFBD2436A}" destId="{7877CB5B-58C5-4E51-BE24-597D5F2445CF}" srcOrd="1" destOrd="2" presId="urn:microsoft.com/office/officeart/2005/8/layout/vList4"/>
    <dgm:cxn modelId="{8F9FC7C7-52B3-414B-A602-568D6F9090B5}" srcId="{8ECAF85F-D883-4C9F-8441-3E14C864ADE3}" destId="{8500ADC8-E4AA-4A1F-B980-35E50B57C80B}" srcOrd="1" destOrd="0" parTransId="{6E4FBFCF-BF34-4B4F-901E-C4040B9BAC40}" sibTransId="{C77DF34A-06A2-448E-B5B3-8CB11D59D1D4}"/>
    <dgm:cxn modelId="{966E8BE6-8B6B-450E-9FCE-F49A6359CB19}" type="presOf" srcId="{D141E501-41C4-445C-8A46-2D8BCF4C1C8C}" destId="{3332070B-808F-4066-B4D1-8E397A45FD36}" srcOrd="0" destOrd="0" presId="urn:microsoft.com/office/officeart/2005/8/layout/vList4"/>
    <dgm:cxn modelId="{22E49CB2-7AA8-4A9D-B87C-47479D348872}" type="presOf" srcId="{B665479C-92ED-4341-A848-C5756A266C51}" destId="{7CE76FB2-AEC3-42A1-B9E3-F8E9342BA9AA}" srcOrd="1" destOrd="1" presId="urn:microsoft.com/office/officeart/2005/8/layout/vList4"/>
    <dgm:cxn modelId="{5E354763-D54B-41B7-8623-B77A18E92674}" type="presOf" srcId="{8500ADC8-E4AA-4A1F-B980-35E50B57C80B}" destId="{7F36FAF9-A911-4F7D-837A-78D52EC7A807}" srcOrd="0" destOrd="2" presId="urn:microsoft.com/office/officeart/2005/8/layout/vList4"/>
    <dgm:cxn modelId="{9EB9D350-9401-4D46-AE78-3199AB92CF69}" type="presOf" srcId="{9B923559-E357-4E07-9F44-AB71D3B32804}" destId="{3347F10C-E383-4114-B491-7644FF7C36CA}" srcOrd="0" destOrd="0" presId="urn:microsoft.com/office/officeart/2005/8/layout/vList4"/>
    <dgm:cxn modelId="{141989F1-3E74-4060-B758-A1C9FDC1F4DF}" type="presOf" srcId="{9B923559-E357-4E07-9F44-AB71D3B32804}" destId="{7877CB5B-58C5-4E51-BE24-597D5F2445CF}" srcOrd="1" destOrd="0" presId="urn:microsoft.com/office/officeart/2005/8/layout/vList4"/>
    <dgm:cxn modelId="{D1290CE6-5CFA-4566-BA02-94B82E25F336}" type="presOf" srcId="{C1ED7142-B50C-4367-BFA7-7D6DB3A098C3}" destId="{44668178-C4E2-43C6-9972-A53092FE7981}" srcOrd="1" destOrd="1" presId="urn:microsoft.com/office/officeart/2005/8/layout/vList4"/>
    <dgm:cxn modelId="{C8F5A974-A77F-4C13-872F-753F9F99C1F0}" srcId="{9B923559-E357-4E07-9F44-AB71D3B32804}" destId="{479E4C0C-7242-49EC-BD28-47534570848F}" srcOrd="2" destOrd="0" parTransId="{7F8A37D5-04D8-401C-B2C0-C02761C0B2D5}" sibTransId="{AF8A1842-5FA9-42EF-9FA2-240345F28632}"/>
    <dgm:cxn modelId="{2F50950A-5936-4580-A951-A94FD245F369}" type="presOf" srcId="{D62A9EC6-7213-4BAE-BD96-0B97AD02917E}" destId="{7CE76FB2-AEC3-42A1-B9E3-F8E9342BA9AA}" srcOrd="1" destOrd="2" presId="urn:microsoft.com/office/officeart/2005/8/layout/vList4"/>
    <dgm:cxn modelId="{DEAE6003-8541-4253-AB74-6B1ABDEAFEBA}" type="presOf" srcId="{8ECAF85F-D883-4C9F-8441-3E14C864ADE3}" destId="{44668178-C4E2-43C6-9972-A53092FE7981}" srcOrd="1" destOrd="0" presId="urn:microsoft.com/office/officeart/2005/8/layout/vList4"/>
    <dgm:cxn modelId="{4478B267-CB0F-445D-B211-A19D2C20F7F9}" type="presOf" srcId="{6B56EF8B-2008-48B2-892A-E59F23114551}" destId="{7877CB5B-58C5-4E51-BE24-597D5F2445CF}" srcOrd="1" destOrd="1" presId="urn:microsoft.com/office/officeart/2005/8/layout/vList4"/>
    <dgm:cxn modelId="{76908BD4-495F-45B3-9898-9A8742B83370}" srcId="{9B923559-E357-4E07-9F44-AB71D3B32804}" destId="{DE073307-A606-4995-B8A7-00DEFBD2436A}" srcOrd="1" destOrd="0" parTransId="{7CA4285F-48A6-4049-B57F-0172AAE9A74B}" sibTransId="{94D5DB30-8E3A-46D7-BC27-04DF5EAD4586}"/>
    <dgm:cxn modelId="{B87BDE30-4E58-4256-921A-CF97AD49ACF0}" type="presParOf" srcId="{11106CF8-FD6B-4F71-96D5-9218C4EE1B5E}" destId="{E3C4E889-4BF3-4BDE-B8C9-DFB94F05ADED}" srcOrd="0" destOrd="0" presId="urn:microsoft.com/office/officeart/2005/8/layout/vList4"/>
    <dgm:cxn modelId="{86B7E64A-CDFA-4CF4-AB76-FF833AE420D2}" type="presParOf" srcId="{E3C4E889-4BF3-4BDE-B8C9-DFB94F05ADED}" destId="{7F36FAF9-A911-4F7D-837A-78D52EC7A807}" srcOrd="0" destOrd="0" presId="urn:microsoft.com/office/officeart/2005/8/layout/vList4"/>
    <dgm:cxn modelId="{ED8E490E-7D59-4619-91AC-7617A5E8E2F3}" type="presParOf" srcId="{E3C4E889-4BF3-4BDE-B8C9-DFB94F05ADED}" destId="{C5F71B87-8A10-4D78-876F-0A29C00566F9}" srcOrd="1" destOrd="0" presId="urn:microsoft.com/office/officeart/2005/8/layout/vList4"/>
    <dgm:cxn modelId="{0FD3D0AC-D1BB-43C5-B088-AF55EA292230}" type="presParOf" srcId="{E3C4E889-4BF3-4BDE-B8C9-DFB94F05ADED}" destId="{44668178-C4E2-43C6-9972-A53092FE7981}" srcOrd="2" destOrd="0" presId="urn:microsoft.com/office/officeart/2005/8/layout/vList4"/>
    <dgm:cxn modelId="{56FED5E8-4A00-46BB-836F-EC590C9B3006}" type="presParOf" srcId="{11106CF8-FD6B-4F71-96D5-9218C4EE1B5E}" destId="{FF3C4F16-1684-4FE0-A1E2-E3F9F62B33B1}" srcOrd="1" destOrd="0" presId="urn:microsoft.com/office/officeart/2005/8/layout/vList4"/>
    <dgm:cxn modelId="{193F08ED-60F5-43C9-88E7-993722862201}" type="presParOf" srcId="{11106CF8-FD6B-4F71-96D5-9218C4EE1B5E}" destId="{DCA41889-6493-4FC2-9B0F-3133B0592757}" srcOrd="2" destOrd="0" presId="urn:microsoft.com/office/officeart/2005/8/layout/vList4"/>
    <dgm:cxn modelId="{A15B08DD-C725-4588-8520-6C23F1B28668}" type="presParOf" srcId="{DCA41889-6493-4FC2-9B0F-3133B0592757}" destId="{3347F10C-E383-4114-B491-7644FF7C36CA}" srcOrd="0" destOrd="0" presId="urn:microsoft.com/office/officeart/2005/8/layout/vList4"/>
    <dgm:cxn modelId="{F076CFF4-9DCF-4934-B830-2C0355DFF2EF}" type="presParOf" srcId="{DCA41889-6493-4FC2-9B0F-3133B0592757}" destId="{0EA9FC73-1F8F-4C94-AC52-A4AFFEC3412F}" srcOrd="1" destOrd="0" presId="urn:microsoft.com/office/officeart/2005/8/layout/vList4"/>
    <dgm:cxn modelId="{3FC887C6-7942-4513-A37A-BF1686F3FCB0}" type="presParOf" srcId="{DCA41889-6493-4FC2-9B0F-3133B0592757}" destId="{7877CB5B-58C5-4E51-BE24-597D5F2445CF}" srcOrd="2" destOrd="0" presId="urn:microsoft.com/office/officeart/2005/8/layout/vList4"/>
    <dgm:cxn modelId="{22173F3E-1858-4A62-9AC2-56B3C6925945}" type="presParOf" srcId="{11106CF8-FD6B-4F71-96D5-9218C4EE1B5E}" destId="{95ABFF60-A029-49F8-AB56-93D42D4BB53F}" srcOrd="3" destOrd="0" presId="urn:microsoft.com/office/officeart/2005/8/layout/vList4"/>
    <dgm:cxn modelId="{F43600B0-7C12-42EE-9963-3E173C410EDA}" type="presParOf" srcId="{11106CF8-FD6B-4F71-96D5-9218C4EE1B5E}" destId="{B6A1C57F-01AA-4B45-AA56-AD7B18D4CEE1}" srcOrd="4" destOrd="0" presId="urn:microsoft.com/office/officeart/2005/8/layout/vList4"/>
    <dgm:cxn modelId="{DE998784-84D3-4599-BF1F-62C7F19A8134}" type="presParOf" srcId="{B6A1C57F-01AA-4B45-AA56-AD7B18D4CEE1}" destId="{3332070B-808F-4066-B4D1-8E397A45FD36}" srcOrd="0" destOrd="0" presId="urn:microsoft.com/office/officeart/2005/8/layout/vList4"/>
    <dgm:cxn modelId="{0E0368A0-CEA4-49E6-AAD1-CD61F227A56F}" type="presParOf" srcId="{B6A1C57F-01AA-4B45-AA56-AD7B18D4CEE1}" destId="{51A9F8EA-2183-4FAC-81BB-F67834AAD446}" srcOrd="1" destOrd="0" presId="urn:microsoft.com/office/officeart/2005/8/layout/vList4"/>
    <dgm:cxn modelId="{AFEFFCF7-4C1D-4B4D-B7C4-AF784F9799B2}" type="presParOf" srcId="{B6A1C57F-01AA-4B45-AA56-AD7B18D4CEE1}" destId="{7CE76FB2-AEC3-42A1-B9E3-F8E9342BA9AA}" srcOrd="2" destOrd="0" presId="urn:microsoft.com/office/officeart/2005/8/layout/vList4"/>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C0FE7C-A73E-4916-A808-2B21935A541E}" type="doc">
      <dgm:prSet loTypeId="urn:microsoft.com/office/officeart/2005/8/layout/pyramid2" loCatId="list" qsTypeId="urn:microsoft.com/office/officeart/2005/8/quickstyle/3d2" qsCatId="3D" csTypeId="urn:microsoft.com/office/officeart/2005/8/colors/accent1_2" csCatId="accent1" phldr="1"/>
      <dgm:spPr/>
    </dgm:pt>
    <dgm:pt modelId="{8A33C5E6-CD83-41F3-A532-91219EDFF657}">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GB" sz="1600" dirty="0" smtClean="0"/>
            <a:t>At the lowest level, the </a:t>
          </a:r>
          <a:r>
            <a:rPr lang="en-GB" sz="1600" b="1" dirty="0" smtClean="0"/>
            <a:t>person</a:t>
          </a:r>
          <a:r>
            <a:rPr lang="en-GB" sz="1600" dirty="0" smtClean="0"/>
            <a:t> supplies both </a:t>
          </a:r>
          <a:r>
            <a:rPr lang="en-GB" sz="1600" b="1" dirty="0" smtClean="0"/>
            <a:t>power and control to</a:t>
          </a:r>
          <a:r>
            <a:rPr lang="en-GB" sz="1600" dirty="0" smtClean="0"/>
            <a:t> the system. </a:t>
          </a:r>
        </a:p>
        <a:p>
          <a:pPr defTabSz="1866900">
            <a:lnSpc>
              <a:spcPct val="90000"/>
            </a:lnSpc>
            <a:spcBef>
              <a:spcPct val="0"/>
            </a:spcBef>
            <a:spcAft>
              <a:spcPct val="35000"/>
            </a:spcAft>
          </a:pPr>
          <a:endParaRPr lang="en-US" sz="1300" dirty="0"/>
        </a:p>
      </dgm:t>
    </dgm:pt>
    <dgm:pt modelId="{DD7D5DC8-BEC6-41A0-BBCE-147B75C4B2EF}" type="parTrans" cxnId="{275C3414-789E-481A-A57F-89346E983D09}">
      <dgm:prSet/>
      <dgm:spPr/>
      <dgm:t>
        <a:bodyPr/>
        <a:lstStyle/>
        <a:p>
          <a:endParaRPr lang="en-US"/>
        </a:p>
      </dgm:t>
    </dgm:pt>
    <dgm:pt modelId="{ABBC6D27-CDCD-4DD6-94B0-F1056FA31300}" type="sibTrans" cxnId="{275C3414-789E-481A-A57F-89346E983D09}">
      <dgm:prSet/>
      <dgm:spPr/>
      <dgm:t>
        <a:bodyPr/>
        <a:lstStyle/>
        <a:p>
          <a:endParaRPr lang="en-US"/>
        </a:p>
      </dgm:t>
    </dgm:pt>
    <dgm:pt modelId="{2E3B73C2-345E-4160-B7BE-CFF99807FAFE}">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GB" sz="1600" b="1" dirty="0" smtClean="0"/>
            <a:t>Machine</a:t>
          </a:r>
          <a:r>
            <a:rPr lang="en-GB" sz="1600" dirty="0" smtClean="0"/>
            <a:t> supplies </a:t>
          </a:r>
          <a:r>
            <a:rPr lang="en-GB" sz="1600" b="1" dirty="0" smtClean="0"/>
            <a:t>power</a:t>
          </a:r>
          <a:r>
            <a:rPr lang="en-GB" sz="1600" dirty="0" smtClean="0"/>
            <a:t>, while the</a:t>
          </a:r>
          <a:r>
            <a:rPr lang="en-GB" sz="1600" b="1" dirty="0" smtClean="0"/>
            <a:t> human </a:t>
          </a:r>
          <a:r>
            <a:rPr lang="en-GB" sz="1600" dirty="0" smtClean="0"/>
            <a:t>still </a:t>
          </a:r>
          <a:r>
            <a:rPr lang="en-GB" sz="1600" b="1" dirty="0" smtClean="0"/>
            <a:t>exercises control.</a:t>
          </a:r>
        </a:p>
        <a:p>
          <a:pPr defTabSz="355600">
            <a:lnSpc>
              <a:spcPct val="90000"/>
            </a:lnSpc>
            <a:spcBef>
              <a:spcPct val="0"/>
            </a:spcBef>
            <a:spcAft>
              <a:spcPct val="35000"/>
            </a:spcAft>
          </a:pPr>
          <a:endParaRPr lang="en-US" sz="1100" dirty="0"/>
        </a:p>
      </dgm:t>
    </dgm:pt>
    <dgm:pt modelId="{E2D3ABDF-0F7A-45D5-9A56-BB2C024D329F}" type="parTrans" cxnId="{3E12280C-3C6C-42C6-839B-8C5405F701A0}">
      <dgm:prSet/>
      <dgm:spPr/>
      <dgm:t>
        <a:bodyPr/>
        <a:lstStyle/>
        <a:p>
          <a:endParaRPr lang="en-US"/>
        </a:p>
      </dgm:t>
    </dgm:pt>
    <dgm:pt modelId="{A89BCA34-BBBA-487D-A5CF-FE9BDE500663}" type="sibTrans" cxnId="{3E12280C-3C6C-42C6-839B-8C5405F701A0}">
      <dgm:prSet/>
      <dgm:spPr/>
      <dgm:t>
        <a:bodyPr/>
        <a:lstStyle/>
        <a:p>
          <a:endParaRPr lang="en-US"/>
        </a:p>
      </dgm:t>
    </dgm:pt>
    <dgm:pt modelId="{167714FF-48B9-45D4-908E-0ACAC106418F}">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GB" sz="1600" b="1" dirty="0" smtClean="0"/>
            <a:t>Machine</a:t>
          </a:r>
          <a:r>
            <a:rPr lang="en-GB" sz="1600" dirty="0" smtClean="0"/>
            <a:t> supplies </a:t>
          </a:r>
          <a:r>
            <a:rPr lang="en-GB" sz="1600" b="1" dirty="0" smtClean="0"/>
            <a:t>power and information </a:t>
          </a:r>
          <a:r>
            <a:rPr lang="en-GB" sz="1600" dirty="0" smtClean="0"/>
            <a:t>while the </a:t>
          </a:r>
          <a:r>
            <a:rPr lang="en-GB" sz="1600" b="1" dirty="0" smtClean="0"/>
            <a:t>human still controls</a:t>
          </a:r>
          <a:r>
            <a:rPr lang="en-GB" sz="1600" dirty="0" smtClean="0"/>
            <a:t>. </a:t>
          </a:r>
          <a:endParaRPr lang="en-US" sz="1400" dirty="0"/>
        </a:p>
      </dgm:t>
    </dgm:pt>
    <dgm:pt modelId="{678B3C85-0EE0-4807-AA7E-217B1CFAAB6B}" type="parTrans" cxnId="{B3615268-87A2-4E65-BF52-E31F15E60DE1}">
      <dgm:prSet/>
      <dgm:spPr/>
      <dgm:t>
        <a:bodyPr/>
        <a:lstStyle/>
        <a:p>
          <a:endParaRPr lang="en-US"/>
        </a:p>
      </dgm:t>
    </dgm:pt>
    <dgm:pt modelId="{37B6F09A-3B74-4473-9AF5-0C0AFB506AD7}" type="sibTrans" cxnId="{B3615268-87A2-4E65-BF52-E31F15E60DE1}">
      <dgm:prSet/>
      <dgm:spPr/>
      <dgm:t>
        <a:bodyPr/>
        <a:lstStyle/>
        <a:p>
          <a:endParaRPr lang="en-US"/>
        </a:p>
      </dgm:t>
    </dgm:pt>
    <dgm:pt modelId="{C88DCCB7-7332-467E-BA85-F8F81F6395EC}">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GB" sz="1600" b="1" dirty="0" smtClean="0"/>
            <a:t>Machine</a:t>
          </a:r>
          <a:r>
            <a:rPr lang="en-GB" sz="1600" dirty="0" smtClean="0"/>
            <a:t> supplies </a:t>
          </a:r>
          <a:r>
            <a:rPr lang="en-GB" sz="1600" b="1" dirty="0" smtClean="0"/>
            <a:t>power, information and control, person monitors </a:t>
          </a:r>
          <a:r>
            <a:rPr lang="en-GB" sz="1600" b="0" dirty="0" smtClean="0"/>
            <a:t>operation</a:t>
          </a:r>
        </a:p>
        <a:p>
          <a:pPr defTabSz="355600">
            <a:lnSpc>
              <a:spcPct val="90000"/>
            </a:lnSpc>
            <a:spcBef>
              <a:spcPct val="0"/>
            </a:spcBef>
            <a:spcAft>
              <a:spcPct val="35000"/>
            </a:spcAft>
          </a:pPr>
          <a:endParaRPr lang="en-US" sz="1400" dirty="0"/>
        </a:p>
      </dgm:t>
    </dgm:pt>
    <dgm:pt modelId="{5D1C5DD3-83EB-4CD0-BC9A-7C8501B5E9EA}" type="parTrans" cxnId="{2B840197-F5D2-439E-9C76-542BFE09FE09}">
      <dgm:prSet/>
      <dgm:spPr/>
    </dgm:pt>
    <dgm:pt modelId="{519C4E85-1765-45ED-8144-B3358B15B552}" type="sibTrans" cxnId="{2B840197-F5D2-439E-9C76-542BFE09FE09}">
      <dgm:prSet/>
      <dgm:spPr/>
    </dgm:pt>
    <dgm:pt modelId="{7905C669-9F9E-4CFC-9F9A-88A8A5C86B5F}" type="pres">
      <dgm:prSet presAssocID="{4DC0FE7C-A73E-4916-A808-2B21935A541E}" presName="compositeShape" presStyleCnt="0">
        <dgm:presLayoutVars>
          <dgm:dir/>
          <dgm:resizeHandles/>
        </dgm:presLayoutVars>
      </dgm:prSet>
      <dgm:spPr/>
    </dgm:pt>
    <dgm:pt modelId="{B53C6DD2-D4EC-47BE-83A6-6379902FDA5B}" type="pres">
      <dgm:prSet presAssocID="{4DC0FE7C-A73E-4916-A808-2B21935A541E}" presName="pyramid" presStyleLbl="node1" presStyleIdx="0" presStyleCnt="1" custScaleX="90699" custLinFactNeighborX="-15313" custLinFactNeighborY="1761"/>
      <dgm:spPr/>
    </dgm:pt>
    <dgm:pt modelId="{77E1968C-8021-460D-81D0-2C3F231479F7}" type="pres">
      <dgm:prSet presAssocID="{4DC0FE7C-A73E-4916-A808-2B21935A541E}" presName="theList" presStyleCnt="0"/>
      <dgm:spPr/>
    </dgm:pt>
    <dgm:pt modelId="{68AE5E16-20F3-4C8E-A4D9-1CBD282EB449}" type="pres">
      <dgm:prSet presAssocID="{8A33C5E6-CD83-41F3-A532-91219EDFF657}" presName="aNode" presStyleLbl="fgAcc1" presStyleIdx="0" presStyleCnt="4" custScaleX="164898">
        <dgm:presLayoutVars>
          <dgm:bulletEnabled val="1"/>
        </dgm:presLayoutVars>
      </dgm:prSet>
      <dgm:spPr/>
      <dgm:t>
        <a:bodyPr/>
        <a:lstStyle/>
        <a:p>
          <a:endParaRPr lang="en-US"/>
        </a:p>
      </dgm:t>
    </dgm:pt>
    <dgm:pt modelId="{3A7C6A2D-023A-4B63-987F-9139FE1B52B4}" type="pres">
      <dgm:prSet presAssocID="{8A33C5E6-CD83-41F3-A532-91219EDFF657}" presName="aSpace" presStyleCnt="0"/>
      <dgm:spPr/>
    </dgm:pt>
    <dgm:pt modelId="{894D4EE0-8479-4814-90AA-6A6249209062}" type="pres">
      <dgm:prSet presAssocID="{2E3B73C2-345E-4160-B7BE-CFF99807FAFE}" presName="aNode" presStyleLbl="fgAcc1" presStyleIdx="1" presStyleCnt="4" custScaleX="167563">
        <dgm:presLayoutVars>
          <dgm:bulletEnabled val="1"/>
        </dgm:presLayoutVars>
      </dgm:prSet>
      <dgm:spPr/>
      <dgm:t>
        <a:bodyPr/>
        <a:lstStyle/>
        <a:p>
          <a:endParaRPr lang="en-US"/>
        </a:p>
      </dgm:t>
    </dgm:pt>
    <dgm:pt modelId="{6C51B8B7-4DC6-48FA-AA10-B85D0B1AF2D4}" type="pres">
      <dgm:prSet presAssocID="{2E3B73C2-345E-4160-B7BE-CFF99807FAFE}" presName="aSpace" presStyleCnt="0"/>
      <dgm:spPr/>
    </dgm:pt>
    <dgm:pt modelId="{5BF12662-E596-442D-8158-A266EB922AD2}" type="pres">
      <dgm:prSet presAssocID="{167714FF-48B9-45D4-908E-0ACAC106418F}" presName="aNode" presStyleLbl="fgAcc1" presStyleIdx="2" presStyleCnt="4" custScaleX="169343">
        <dgm:presLayoutVars>
          <dgm:bulletEnabled val="1"/>
        </dgm:presLayoutVars>
      </dgm:prSet>
      <dgm:spPr/>
      <dgm:t>
        <a:bodyPr/>
        <a:lstStyle/>
        <a:p>
          <a:endParaRPr lang="en-US"/>
        </a:p>
      </dgm:t>
    </dgm:pt>
    <dgm:pt modelId="{42A92B80-EDC6-4770-B7FF-AF5A3B43B589}" type="pres">
      <dgm:prSet presAssocID="{167714FF-48B9-45D4-908E-0ACAC106418F}" presName="aSpace" presStyleCnt="0"/>
      <dgm:spPr/>
    </dgm:pt>
    <dgm:pt modelId="{C4B87150-A457-4AA8-BA8C-FA2381E87A7B}" type="pres">
      <dgm:prSet presAssocID="{C88DCCB7-7332-467E-BA85-F8F81F6395EC}" presName="aNode" presStyleLbl="fgAcc1" presStyleIdx="3" presStyleCnt="4" custScaleX="168453">
        <dgm:presLayoutVars>
          <dgm:bulletEnabled val="1"/>
        </dgm:presLayoutVars>
      </dgm:prSet>
      <dgm:spPr/>
      <dgm:t>
        <a:bodyPr/>
        <a:lstStyle/>
        <a:p>
          <a:endParaRPr lang="en-US"/>
        </a:p>
      </dgm:t>
    </dgm:pt>
    <dgm:pt modelId="{ABE0EFE0-598D-497E-AFC0-51A72D224AE7}" type="pres">
      <dgm:prSet presAssocID="{C88DCCB7-7332-467E-BA85-F8F81F6395EC}" presName="aSpace" presStyleCnt="0"/>
      <dgm:spPr/>
    </dgm:pt>
  </dgm:ptLst>
  <dgm:cxnLst>
    <dgm:cxn modelId="{18DC4488-8F2A-4D87-AB56-D94C483FECBA}" type="presOf" srcId="{C88DCCB7-7332-467E-BA85-F8F81F6395EC}" destId="{C4B87150-A457-4AA8-BA8C-FA2381E87A7B}" srcOrd="0" destOrd="0" presId="urn:microsoft.com/office/officeart/2005/8/layout/pyramid2"/>
    <dgm:cxn modelId="{B3615268-87A2-4E65-BF52-E31F15E60DE1}" srcId="{4DC0FE7C-A73E-4916-A808-2B21935A541E}" destId="{167714FF-48B9-45D4-908E-0ACAC106418F}" srcOrd="2" destOrd="0" parTransId="{678B3C85-0EE0-4807-AA7E-217B1CFAAB6B}" sibTransId="{37B6F09A-3B74-4473-9AF5-0C0AFB506AD7}"/>
    <dgm:cxn modelId="{95FBE9E2-4A00-43D8-B29A-7BDFE7EF8EDB}" type="presOf" srcId="{8A33C5E6-CD83-41F3-A532-91219EDFF657}" destId="{68AE5E16-20F3-4C8E-A4D9-1CBD282EB449}" srcOrd="0" destOrd="0" presId="urn:microsoft.com/office/officeart/2005/8/layout/pyramid2"/>
    <dgm:cxn modelId="{A934FC57-6F05-46F0-B0C2-8DCC5EF8B01D}" type="presOf" srcId="{167714FF-48B9-45D4-908E-0ACAC106418F}" destId="{5BF12662-E596-442D-8158-A266EB922AD2}" srcOrd="0" destOrd="0" presId="urn:microsoft.com/office/officeart/2005/8/layout/pyramid2"/>
    <dgm:cxn modelId="{275C3414-789E-481A-A57F-89346E983D09}" srcId="{4DC0FE7C-A73E-4916-A808-2B21935A541E}" destId="{8A33C5E6-CD83-41F3-A532-91219EDFF657}" srcOrd="0" destOrd="0" parTransId="{DD7D5DC8-BEC6-41A0-BBCE-147B75C4B2EF}" sibTransId="{ABBC6D27-CDCD-4DD6-94B0-F1056FA31300}"/>
    <dgm:cxn modelId="{154618EC-551B-4A09-9331-0EA40D56C8E0}" type="presOf" srcId="{2E3B73C2-345E-4160-B7BE-CFF99807FAFE}" destId="{894D4EE0-8479-4814-90AA-6A6249209062}" srcOrd="0" destOrd="0" presId="urn:microsoft.com/office/officeart/2005/8/layout/pyramid2"/>
    <dgm:cxn modelId="{EA9DB87C-5DEF-4CCD-8BDF-5D32238EE414}" type="presOf" srcId="{4DC0FE7C-A73E-4916-A808-2B21935A541E}" destId="{7905C669-9F9E-4CFC-9F9A-88A8A5C86B5F}" srcOrd="0" destOrd="0" presId="urn:microsoft.com/office/officeart/2005/8/layout/pyramid2"/>
    <dgm:cxn modelId="{3E12280C-3C6C-42C6-839B-8C5405F701A0}" srcId="{4DC0FE7C-A73E-4916-A808-2B21935A541E}" destId="{2E3B73C2-345E-4160-B7BE-CFF99807FAFE}" srcOrd="1" destOrd="0" parTransId="{E2D3ABDF-0F7A-45D5-9A56-BB2C024D329F}" sibTransId="{A89BCA34-BBBA-487D-A5CF-FE9BDE500663}"/>
    <dgm:cxn modelId="{2B840197-F5D2-439E-9C76-542BFE09FE09}" srcId="{4DC0FE7C-A73E-4916-A808-2B21935A541E}" destId="{C88DCCB7-7332-467E-BA85-F8F81F6395EC}" srcOrd="3" destOrd="0" parTransId="{5D1C5DD3-83EB-4CD0-BC9A-7C8501B5E9EA}" sibTransId="{519C4E85-1765-45ED-8144-B3358B15B552}"/>
    <dgm:cxn modelId="{B0E574D4-6DC8-4F11-AA8B-45BCD659126E}" type="presParOf" srcId="{7905C669-9F9E-4CFC-9F9A-88A8A5C86B5F}" destId="{B53C6DD2-D4EC-47BE-83A6-6379902FDA5B}" srcOrd="0" destOrd="0" presId="urn:microsoft.com/office/officeart/2005/8/layout/pyramid2"/>
    <dgm:cxn modelId="{1CC8E254-112B-437B-8FD3-CBD430D33C86}" type="presParOf" srcId="{7905C669-9F9E-4CFC-9F9A-88A8A5C86B5F}" destId="{77E1968C-8021-460D-81D0-2C3F231479F7}" srcOrd="1" destOrd="0" presId="urn:microsoft.com/office/officeart/2005/8/layout/pyramid2"/>
    <dgm:cxn modelId="{904F6971-40A1-4202-B9E1-4090F8760F14}" type="presParOf" srcId="{77E1968C-8021-460D-81D0-2C3F231479F7}" destId="{68AE5E16-20F3-4C8E-A4D9-1CBD282EB449}" srcOrd="0" destOrd="0" presId="urn:microsoft.com/office/officeart/2005/8/layout/pyramid2"/>
    <dgm:cxn modelId="{0F350442-DF58-484B-9662-56BC4463C59A}" type="presParOf" srcId="{77E1968C-8021-460D-81D0-2C3F231479F7}" destId="{3A7C6A2D-023A-4B63-987F-9139FE1B52B4}" srcOrd="1" destOrd="0" presId="urn:microsoft.com/office/officeart/2005/8/layout/pyramid2"/>
    <dgm:cxn modelId="{37B08A93-9E40-491B-B62A-5F17AC03AA8E}" type="presParOf" srcId="{77E1968C-8021-460D-81D0-2C3F231479F7}" destId="{894D4EE0-8479-4814-90AA-6A6249209062}" srcOrd="2" destOrd="0" presId="urn:microsoft.com/office/officeart/2005/8/layout/pyramid2"/>
    <dgm:cxn modelId="{2C300C30-4B55-46F7-A454-9CCA691CE677}" type="presParOf" srcId="{77E1968C-8021-460D-81D0-2C3F231479F7}" destId="{6C51B8B7-4DC6-48FA-AA10-B85D0B1AF2D4}" srcOrd="3" destOrd="0" presId="urn:microsoft.com/office/officeart/2005/8/layout/pyramid2"/>
    <dgm:cxn modelId="{916146B3-C06B-4D0C-8E55-DF545A3B048E}" type="presParOf" srcId="{77E1968C-8021-460D-81D0-2C3F231479F7}" destId="{5BF12662-E596-442D-8158-A266EB922AD2}" srcOrd="4" destOrd="0" presId="urn:microsoft.com/office/officeart/2005/8/layout/pyramid2"/>
    <dgm:cxn modelId="{025B8D40-8EA7-4AAB-A32C-EFC4C6F75095}" type="presParOf" srcId="{77E1968C-8021-460D-81D0-2C3F231479F7}" destId="{42A92B80-EDC6-4770-B7FF-AF5A3B43B589}" srcOrd="5" destOrd="0" presId="urn:microsoft.com/office/officeart/2005/8/layout/pyramid2"/>
    <dgm:cxn modelId="{B475148D-FCDF-4671-BB2C-40053E9FD50E}" type="presParOf" srcId="{77E1968C-8021-460D-81D0-2C3F231479F7}" destId="{C4B87150-A457-4AA8-BA8C-FA2381E87A7B}" srcOrd="6" destOrd="0" presId="urn:microsoft.com/office/officeart/2005/8/layout/pyramid2"/>
    <dgm:cxn modelId="{7A2C4CC2-C161-43FE-9A5E-FA660E85C9AC}" type="presParOf" srcId="{77E1968C-8021-460D-81D0-2C3F231479F7}" destId="{ABE0EFE0-598D-497E-AFC0-51A72D224AE7}" srcOrd="7" destOrd="0" presId="urn:microsoft.com/office/officeart/2005/8/layout/pyramid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C97516C-5EE2-4A98-9BA7-63F489E84030}">
      <dsp:nvSpPr>
        <dsp:cNvPr id="0" name=""/>
        <dsp:cNvSpPr/>
      </dsp:nvSpPr>
      <dsp:spPr>
        <a:xfrm>
          <a:off x="2912566" y="1548840"/>
          <a:ext cx="1489769" cy="708994"/>
        </a:xfrm>
        <a:custGeom>
          <a:avLst/>
          <a:gdLst/>
          <a:ahLst/>
          <a:cxnLst/>
          <a:rect l="0" t="0" r="0" b="0"/>
          <a:pathLst>
            <a:path>
              <a:moveTo>
                <a:pt x="0" y="0"/>
              </a:moveTo>
              <a:lnTo>
                <a:pt x="0" y="483159"/>
              </a:lnTo>
              <a:lnTo>
                <a:pt x="1489769" y="483159"/>
              </a:lnTo>
              <a:lnTo>
                <a:pt x="1489769" y="708994"/>
              </a:lnTo>
            </a:path>
          </a:pathLst>
        </a:custGeom>
        <a:noFill/>
        <a:ln w="11429" cap="flat" cmpd="sng" algn="ctr">
          <a:solidFill>
            <a:schemeClr val="accent1">
              <a:shade val="60000"/>
              <a:hueOff val="0"/>
              <a:satOff val="0"/>
              <a:lumOff val="0"/>
              <a:alphaOff val="0"/>
            </a:schemeClr>
          </a:solidFill>
          <a:prstDash val="sysDash"/>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2CED544-46ED-47D1-8E1F-50B2CEB344D7}">
      <dsp:nvSpPr>
        <dsp:cNvPr id="0" name=""/>
        <dsp:cNvSpPr/>
      </dsp:nvSpPr>
      <dsp:spPr>
        <a:xfrm>
          <a:off x="1422796" y="1548840"/>
          <a:ext cx="1489769" cy="708994"/>
        </a:xfrm>
        <a:custGeom>
          <a:avLst/>
          <a:gdLst/>
          <a:ahLst/>
          <a:cxnLst/>
          <a:rect l="0" t="0" r="0" b="0"/>
          <a:pathLst>
            <a:path>
              <a:moveTo>
                <a:pt x="1489769" y="0"/>
              </a:moveTo>
              <a:lnTo>
                <a:pt x="1489769" y="483159"/>
              </a:lnTo>
              <a:lnTo>
                <a:pt x="0" y="483159"/>
              </a:lnTo>
              <a:lnTo>
                <a:pt x="0" y="708994"/>
              </a:lnTo>
            </a:path>
          </a:pathLst>
        </a:custGeom>
        <a:noFill/>
        <a:ln w="11429" cap="flat" cmpd="sng" algn="ctr">
          <a:solidFill>
            <a:schemeClr val="accent1">
              <a:shade val="60000"/>
              <a:hueOff val="0"/>
              <a:satOff val="0"/>
              <a:lumOff val="0"/>
              <a:alphaOff val="0"/>
            </a:schemeClr>
          </a:solidFill>
          <a:prstDash val="sysDash"/>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5900C2C-8393-4BD7-A40F-5C394697E8FB}">
      <dsp:nvSpPr>
        <dsp:cNvPr id="0" name=""/>
        <dsp:cNvSpPr/>
      </dsp:nvSpPr>
      <dsp:spPr>
        <a:xfrm>
          <a:off x="1693664" y="834"/>
          <a:ext cx="2437804" cy="1548005"/>
        </a:xfrm>
        <a:prstGeom prst="roundRect">
          <a:avLst>
            <a:gd name="adj" fmla="val 10000"/>
          </a:avLst>
        </a:prstGeom>
        <a:solidFill>
          <a:schemeClr val="accent1">
            <a:hueOff val="0"/>
            <a:satOff val="0"/>
            <a:lumOff val="0"/>
            <a:alphaOff val="0"/>
          </a:schemeClr>
        </a:soli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832B4D4-A288-47C1-A649-459F65638799}">
      <dsp:nvSpPr>
        <dsp:cNvPr id="0" name=""/>
        <dsp:cNvSpPr/>
      </dsp:nvSpPr>
      <dsp:spPr>
        <a:xfrm>
          <a:off x="1964531" y="258158"/>
          <a:ext cx="2437804" cy="154800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Two schemes for classifying levels of technology</a:t>
          </a:r>
          <a:endParaRPr lang="en-US" sz="2400" kern="1200" dirty="0"/>
        </a:p>
      </dsp:txBody>
      <dsp:txXfrm>
        <a:off x="1964531" y="258158"/>
        <a:ext cx="2437804" cy="1548005"/>
      </dsp:txXfrm>
    </dsp:sp>
    <dsp:sp modelId="{057D9820-41A6-4363-85F8-F54770BFE75E}">
      <dsp:nvSpPr>
        <dsp:cNvPr id="0" name=""/>
        <dsp:cNvSpPr/>
      </dsp:nvSpPr>
      <dsp:spPr>
        <a:xfrm>
          <a:off x="203894" y="2257835"/>
          <a:ext cx="2437804" cy="1548005"/>
        </a:xfrm>
        <a:prstGeom prst="roundRect">
          <a:avLst>
            <a:gd name="adj" fmla="val 10000"/>
          </a:avLst>
        </a:prstGeom>
        <a:solidFill>
          <a:schemeClr val="accent1">
            <a:hueOff val="0"/>
            <a:satOff val="0"/>
            <a:lumOff val="0"/>
            <a:alphaOff val="0"/>
          </a:schemeClr>
        </a:soli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8ADC0CE-FFCD-4253-A668-60E780D2C9CB}">
      <dsp:nvSpPr>
        <dsp:cNvPr id="0" name=""/>
        <dsp:cNvSpPr/>
      </dsp:nvSpPr>
      <dsp:spPr>
        <a:xfrm>
          <a:off x="474761" y="2515159"/>
          <a:ext cx="2437804" cy="154800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General level of complexity and detail</a:t>
          </a:r>
          <a:endParaRPr lang="en-US" sz="2400" kern="1200" dirty="0"/>
        </a:p>
      </dsp:txBody>
      <dsp:txXfrm>
        <a:off x="474761" y="2515159"/>
        <a:ext cx="2437804" cy="1548005"/>
      </dsp:txXfrm>
    </dsp:sp>
    <dsp:sp modelId="{26DD060B-B19D-41C5-83F3-9E428E4286E1}">
      <dsp:nvSpPr>
        <dsp:cNvPr id="0" name=""/>
        <dsp:cNvSpPr/>
      </dsp:nvSpPr>
      <dsp:spPr>
        <a:xfrm>
          <a:off x="3183433" y="2257835"/>
          <a:ext cx="2437804" cy="1548005"/>
        </a:xfrm>
        <a:prstGeom prst="roundRect">
          <a:avLst>
            <a:gd name="adj" fmla="val 10000"/>
          </a:avLst>
        </a:prstGeom>
        <a:solidFill>
          <a:schemeClr val="accent1">
            <a:hueOff val="0"/>
            <a:satOff val="0"/>
            <a:lumOff val="0"/>
            <a:alphaOff val="0"/>
          </a:schemeClr>
        </a:soli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FD411B5-164D-4352-8D16-FD9C9928CF6B}">
      <dsp:nvSpPr>
        <dsp:cNvPr id="0" name=""/>
        <dsp:cNvSpPr/>
      </dsp:nvSpPr>
      <dsp:spPr>
        <a:xfrm>
          <a:off x="3454300" y="2515159"/>
          <a:ext cx="2437804" cy="154800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Contributions of people and machines to the total system</a:t>
          </a:r>
          <a:endParaRPr lang="en-US" sz="2400" kern="1200" dirty="0"/>
        </a:p>
      </dsp:txBody>
      <dsp:txXfrm>
        <a:off x="3454300" y="2515159"/>
        <a:ext cx="2437804" cy="1548005"/>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F36FAF9-A911-4F7D-837A-78D52EC7A807}">
      <dsp:nvSpPr>
        <dsp:cNvPr id="0" name=""/>
        <dsp:cNvSpPr/>
      </dsp:nvSpPr>
      <dsp:spPr>
        <a:xfrm>
          <a:off x="0" y="19295"/>
          <a:ext cx="8712968" cy="1276848"/>
        </a:xfrm>
        <a:prstGeom prst="roundRect">
          <a:avLst>
            <a:gd name="adj" fmla="val 10000"/>
          </a:avLst>
        </a:prstGeom>
        <a:solidFill>
          <a:schemeClr val="accent1">
            <a:hueOff val="0"/>
            <a:satOff val="0"/>
            <a:lumOff val="0"/>
            <a:alphaOff val="0"/>
          </a:schemeClr>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lvl="0" algn="l" defTabSz="622300">
            <a:lnSpc>
              <a:spcPct val="90000"/>
            </a:lnSpc>
            <a:spcBef>
              <a:spcPct val="0"/>
            </a:spcBef>
            <a:spcAft>
              <a:spcPct val="35000"/>
            </a:spcAft>
          </a:pPr>
          <a:r>
            <a:rPr lang="en-US" sz="1400" b="1" kern="1200" dirty="0" smtClean="0"/>
            <a:t>First and Lowest Level</a:t>
          </a:r>
          <a:endParaRPr lang="en-US" sz="1400" b="1" kern="1200" dirty="0"/>
        </a:p>
        <a:p>
          <a:pPr marL="171450" lvl="1" indent="-171450" algn="l" defTabSz="711200">
            <a:lnSpc>
              <a:spcPct val="90000"/>
            </a:lnSpc>
            <a:spcBef>
              <a:spcPct val="0"/>
            </a:spcBef>
            <a:spcAft>
              <a:spcPct val="15000"/>
            </a:spcAft>
            <a:buChar char="••"/>
          </a:pPr>
          <a:r>
            <a:rPr lang="en-US" sz="1600" kern="1200" dirty="0" smtClean="0"/>
            <a:t>Concerns relatively simple responses to the components of the system such as its knobs and dials. The focus of interest is the individual element rather than the general system</a:t>
          </a:r>
          <a:endParaRPr lang="en-US" sz="1600" kern="1200" dirty="0"/>
        </a:p>
        <a:p>
          <a:pPr marL="171450" lvl="1" indent="-171450" algn="l" defTabSz="711200">
            <a:lnSpc>
              <a:spcPct val="90000"/>
            </a:lnSpc>
            <a:spcBef>
              <a:spcPct val="0"/>
            </a:spcBef>
            <a:spcAft>
              <a:spcPct val="15000"/>
            </a:spcAft>
            <a:buChar char="••"/>
          </a:pPr>
          <a:r>
            <a:rPr lang="en-US" sz="1600" b="1" kern="1200" dirty="0" smtClean="0">
              <a:solidFill>
                <a:schemeClr val="tx1"/>
              </a:solidFill>
            </a:rPr>
            <a:t>Ergonomist must keep track of many small details</a:t>
          </a:r>
          <a:endParaRPr lang="en-US" sz="1600" b="1" kern="1200" dirty="0">
            <a:solidFill>
              <a:schemeClr val="tx1"/>
            </a:solidFill>
          </a:endParaRPr>
        </a:p>
      </dsp:txBody>
      <dsp:txXfrm>
        <a:off x="1907023" y="19295"/>
        <a:ext cx="6805944" cy="1276848"/>
      </dsp:txXfrm>
    </dsp:sp>
    <dsp:sp modelId="{C5F71B87-8A10-4D78-876F-0A29C00566F9}">
      <dsp:nvSpPr>
        <dsp:cNvPr id="0" name=""/>
        <dsp:cNvSpPr/>
      </dsp:nvSpPr>
      <dsp:spPr>
        <a:xfrm>
          <a:off x="164429" y="0"/>
          <a:ext cx="1742593" cy="1315439"/>
        </a:xfrm>
        <a:prstGeom prst="roundRect">
          <a:avLst>
            <a:gd name="adj" fmla="val 10000"/>
          </a:avLst>
        </a:prstGeom>
        <a:blipFill rotWithShape="0">
          <a:blip xmlns:r="http://schemas.openxmlformats.org/officeDocument/2006/relationships" r:embed="rId1"/>
          <a:stretch>
            <a:fillRect/>
          </a:stretch>
        </a:blip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3347F10C-E383-4114-B491-7644FF7C36CA}">
      <dsp:nvSpPr>
        <dsp:cNvPr id="0" name=""/>
        <dsp:cNvSpPr/>
      </dsp:nvSpPr>
      <dsp:spPr>
        <a:xfrm>
          <a:off x="0" y="1479869"/>
          <a:ext cx="8712968" cy="1644299"/>
        </a:xfrm>
        <a:prstGeom prst="roundRect">
          <a:avLst>
            <a:gd name="adj" fmla="val 10000"/>
          </a:avLst>
        </a:prstGeom>
        <a:solidFill>
          <a:schemeClr val="accent1">
            <a:hueOff val="0"/>
            <a:satOff val="0"/>
            <a:lumOff val="0"/>
            <a:alphaOff val="0"/>
          </a:schemeClr>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lvl="0" algn="l" defTabSz="622300">
            <a:lnSpc>
              <a:spcPct val="90000"/>
            </a:lnSpc>
            <a:spcBef>
              <a:spcPct val="0"/>
            </a:spcBef>
            <a:spcAft>
              <a:spcPct val="35000"/>
            </a:spcAft>
          </a:pPr>
          <a:r>
            <a:rPr lang="en-GB" sz="1400" b="1" kern="1200" dirty="0" smtClean="0"/>
            <a:t>Second Level </a:t>
          </a:r>
          <a:endParaRPr lang="en-US" sz="1400" b="1" kern="1200" dirty="0"/>
        </a:p>
        <a:p>
          <a:pPr marL="171450" lvl="1" indent="-171450" algn="l" defTabSz="711200">
            <a:lnSpc>
              <a:spcPct val="90000"/>
            </a:lnSpc>
            <a:spcBef>
              <a:spcPct val="0"/>
            </a:spcBef>
            <a:spcAft>
              <a:spcPct val="15000"/>
            </a:spcAft>
            <a:buChar char="••"/>
          </a:pPr>
          <a:r>
            <a:rPr lang="en-US" sz="1600" kern="1200" dirty="0" smtClean="0"/>
            <a:t>Flow of behaviour is more important than individual components</a:t>
          </a:r>
          <a:endParaRPr lang="en-US" sz="1600" kern="1200" dirty="0"/>
        </a:p>
        <a:p>
          <a:pPr marL="171450" lvl="1" indent="-171450" algn="l" defTabSz="711200">
            <a:lnSpc>
              <a:spcPct val="90000"/>
            </a:lnSpc>
            <a:spcBef>
              <a:spcPct val="0"/>
            </a:spcBef>
            <a:spcAft>
              <a:spcPct val="15000"/>
            </a:spcAft>
            <a:buChar char="••"/>
          </a:pPr>
          <a:r>
            <a:rPr lang="en-GB" sz="1600" b="1" kern="1200" dirty="0" smtClean="0">
              <a:solidFill>
                <a:schemeClr val="tx1"/>
              </a:solidFill>
            </a:rPr>
            <a:t>Will include tasks like tracking and driving a car along a winding </a:t>
          </a:r>
          <a:r>
            <a:rPr lang="en-GB" sz="1600" kern="1200" dirty="0" smtClean="0"/>
            <a:t>road</a:t>
          </a:r>
          <a:endParaRPr lang="en-US" sz="1600" kern="1200" dirty="0"/>
        </a:p>
        <a:p>
          <a:pPr marL="171450" lvl="1" indent="-171450" algn="l" defTabSz="711200">
            <a:lnSpc>
              <a:spcPct val="90000"/>
            </a:lnSpc>
            <a:spcBef>
              <a:spcPct val="0"/>
            </a:spcBef>
            <a:spcAft>
              <a:spcPct val="15000"/>
            </a:spcAft>
            <a:buChar char="••"/>
          </a:pPr>
          <a:r>
            <a:rPr lang="en-GB" sz="1600" b="1" kern="1200" dirty="0" smtClean="0">
              <a:solidFill>
                <a:schemeClr val="tx1"/>
              </a:solidFill>
            </a:rPr>
            <a:t>Specialist is concerned with more general human capabilities</a:t>
          </a:r>
          <a:r>
            <a:rPr lang="en-GB" sz="1600" kern="1200" dirty="0" smtClean="0"/>
            <a:t>, such as </a:t>
          </a:r>
          <a:endParaRPr lang="en-US" sz="1600" kern="1200" dirty="0"/>
        </a:p>
        <a:p>
          <a:pPr marL="342900" lvl="2" indent="-171450" algn="l" defTabSz="711200">
            <a:lnSpc>
              <a:spcPct val="90000"/>
            </a:lnSpc>
            <a:spcBef>
              <a:spcPct val="0"/>
            </a:spcBef>
            <a:spcAft>
              <a:spcPct val="15000"/>
            </a:spcAft>
            <a:buChar char="••"/>
          </a:pPr>
          <a:r>
            <a:rPr lang="en-GB" sz="1600" kern="1200" dirty="0" smtClean="0"/>
            <a:t>avoiding an overload of information. </a:t>
          </a:r>
          <a:endParaRPr lang="en-GB" sz="1600" kern="1200" dirty="0"/>
        </a:p>
      </dsp:txBody>
      <dsp:txXfrm>
        <a:off x="1907023" y="1479869"/>
        <a:ext cx="6805944" cy="1644299"/>
      </dsp:txXfrm>
    </dsp:sp>
    <dsp:sp modelId="{0EA9FC73-1F8F-4C94-AC52-A4AFFEC3412F}">
      <dsp:nvSpPr>
        <dsp:cNvPr id="0" name=""/>
        <dsp:cNvSpPr/>
      </dsp:nvSpPr>
      <dsp:spPr>
        <a:xfrm>
          <a:off x="164429" y="1644299"/>
          <a:ext cx="1742593" cy="1315439"/>
        </a:xfrm>
        <a:prstGeom prst="roundRect">
          <a:avLst>
            <a:gd name="adj" fmla="val 10000"/>
          </a:avLst>
        </a:prstGeom>
        <a:blipFill rotWithShape="0">
          <a:blip xmlns:r="http://schemas.openxmlformats.org/officeDocument/2006/relationships" r:embed="rId1"/>
          <a:stretch>
            <a:fillRect/>
          </a:stretch>
        </a:blip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3332070B-808F-4066-B4D1-8E397A45FD36}">
      <dsp:nvSpPr>
        <dsp:cNvPr id="0" name=""/>
        <dsp:cNvSpPr/>
      </dsp:nvSpPr>
      <dsp:spPr>
        <a:xfrm>
          <a:off x="0" y="3288599"/>
          <a:ext cx="8712968" cy="1535134"/>
        </a:xfrm>
        <a:prstGeom prst="roundRect">
          <a:avLst>
            <a:gd name="adj" fmla="val 10000"/>
          </a:avLst>
        </a:prstGeom>
        <a:solidFill>
          <a:schemeClr val="accent1">
            <a:hueOff val="0"/>
            <a:satOff val="0"/>
            <a:lumOff val="0"/>
            <a:alphaOff val="0"/>
          </a:schemeClr>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lvl="0" algn="l" defTabSz="755650">
            <a:lnSpc>
              <a:spcPct val="90000"/>
            </a:lnSpc>
            <a:spcBef>
              <a:spcPct val="0"/>
            </a:spcBef>
            <a:spcAft>
              <a:spcPct val="35000"/>
            </a:spcAft>
          </a:pPr>
          <a:r>
            <a:rPr lang="en-US" sz="1700" b="1" kern="1200" dirty="0" smtClean="0"/>
            <a:t>Third and Highest Level</a:t>
          </a:r>
          <a:endParaRPr lang="en-US" sz="1700" b="1" kern="1200" dirty="0"/>
        </a:p>
        <a:p>
          <a:pPr marL="171450" lvl="1" indent="-171450" algn="l" defTabSz="711200">
            <a:lnSpc>
              <a:spcPct val="90000"/>
            </a:lnSpc>
            <a:spcBef>
              <a:spcPct val="0"/>
            </a:spcBef>
            <a:spcAft>
              <a:spcPct val="15000"/>
            </a:spcAft>
            <a:buChar char="••"/>
          </a:pPr>
          <a:r>
            <a:rPr lang="en-GB" sz="1600" kern="1200" dirty="0" smtClean="0"/>
            <a:t>Involves the total system and decisions as to </a:t>
          </a:r>
          <a:r>
            <a:rPr lang="en-GB" sz="1600" b="1" kern="1200" dirty="0" smtClean="0">
              <a:solidFill>
                <a:schemeClr val="tx1"/>
              </a:solidFill>
            </a:rPr>
            <a:t>what tasks should be performed by people </a:t>
          </a:r>
          <a:r>
            <a:rPr lang="en-GB" sz="1600" kern="1200" dirty="0" smtClean="0"/>
            <a:t>and </a:t>
          </a:r>
          <a:r>
            <a:rPr lang="en-GB" sz="1600" b="1" kern="1200" dirty="0" smtClean="0">
              <a:solidFill>
                <a:schemeClr val="tx1"/>
              </a:solidFill>
            </a:rPr>
            <a:t>what other tasks by machines</a:t>
          </a:r>
          <a:endParaRPr lang="en-US" sz="1600" kern="1200" dirty="0"/>
        </a:p>
        <a:p>
          <a:pPr marL="171450" lvl="1" indent="-171450" algn="l" defTabSz="711200">
            <a:lnSpc>
              <a:spcPct val="90000"/>
            </a:lnSpc>
            <a:spcBef>
              <a:spcPct val="0"/>
            </a:spcBef>
            <a:spcAft>
              <a:spcPct val="15000"/>
            </a:spcAft>
            <a:buChar char="••"/>
          </a:pPr>
          <a:r>
            <a:rPr lang="en-GB" sz="1600" kern="1200" dirty="0" smtClean="0"/>
            <a:t>This third level also includes relationships between people and their environments.</a:t>
          </a:r>
          <a:endParaRPr lang="en-US" sz="1600" kern="1200" dirty="0"/>
        </a:p>
      </dsp:txBody>
      <dsp:txXfrm>
        <a:off x="1907023" y="3288599"/>
        <a:ext cx="6805944" cy="1535134"/>
      </dsp:txXfrm>
    </dsp:sp>
    <dsp:sp modelId="{51A9F8EA-2183-4FAC-81BB-F67834AAD446}">
      <dsp:nvSpPr>
        <dsp:cNvPr id="0" name=""/>
        <dsp:cNvSpPr/>
      </dsp:nvSpPr>
      <dsp:spPr>
        <a:xfrm>
          <a:off x="164429" y="3398447"/>
          <a:ext cx="1742593" cy="1315439"/>
        </a:xfrm>
        <a:prstGeom prst="roundRect">
          <a:avLst>
            <a:gd name="adj" fmla="val 10000"/>
          </a:avLst>
        </a:prstGeom>
        <a:blipFill rotWithShape="0">
          <a:blip xmlns:r="http://schemas.openxmlformats.org/officeDocument/2006/relationships" r:embed="rId1"/>
          <a:stretch>
            <a:fillRect/>
          </a:stretch>
        </a:blip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53C6DD2-D4EC-47BE-83A6-6379902FDA5B}">
      <dsp:nvSpPr>
        <dsp:cNvPr id="0" name=""/>
        <dsp:cNvSpPr/>
      </dsp:nvSpPr>
      <dsp:spPr>
        <a:xfrm>
          <a:off x="173485" y="0"/>
          <a:ext cx="4520735" cy="4984328"/>
        </a:xfrm>
        <a:prstGeom prst="triangle">
          <a:avLst/>
        </a:prstGeom>
        <a:solidFill>
          <a:schemeClr val="accent1">
            <a:hueOff val="0"/>
            <a:satOff val="0"/>
            <a:lumOff val="0"/>
            <a:alphaOff val="0"/>
          </a:schemeClr>
        </a:soli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8AE5E16-20F3-4C8E-A4D9-1CBD282EB449}">
      <dsp:nvSpPr>
        <dsp:cNvPr id="0" name=""/>
        <dsp:cNvSpPr/>
      </dsp:nvSpPr>
      <dsp:spPr>
        <a:xfrm>
          <a:off x="2145816" y="498919"/>
          <a:ext cx="5342387" cy="885886"/>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GB" sz="1600" kern="1200" dirty="0" smtClean="0"/>
            <a:t>At the lowest level, the </a:t>
          </a:r>
          <a:r>
            <a:rPr lang="en-GB" sz="1600" b="1" kern="1200" dirty="0" smtClean="0"/>
            <a:t>person</a:t>
          </a:r>
          <a:r>
            <a:rPr lang="en-GB" sz="1600" kern="1200" dirty="0" smtClean="0"/>
            <a:t> supplies both </a:t>
          </a:r>
          <a:r>
            <a:rPr lang="en-GB" sz="1600" b="1" kern="1200" dirty="0" smtClean="0"/>
            <a:t>power and control to</a:t>
          </a:r>
          <a:r>
            <a:rPr lang="en-GB" sz="1600" kern="1200" dirty="0" smtClean="0"/>
            <a:t> the system. </a:t>
          </a:r>
        </a:p>
        <a:p>
          <a:pPr lvl="0" algn="ctr" defTabSz="1866900">
            <a:lnSpc>
              <a:spcPct val="90000"/>
            </a:lnSpc>
            <a:spcBef>
              <a:spcPct val="0"/>
            </a:spcBef>
            <a:spcAft>
              <a:spcPct val="35000"/>
            </a:spcAft>
          </a:pPr>
          <a:endParaRPr lang="en-US" sz="1300" kern="1200" dirty="0"/>
        </a:p>
      </dsp:txBody>
      <dsp:txXfrm>
        <a:off x="2145816" y="498919"/>
        <a:ext cx="5342387" cy="885886"/>
      </dsp:txXfrm>
    </dsp:sp>
    <dsp:sp modelId="{894D4EE0-8479-4814-90AA-6A6249209062}">
      <dsp:nvSpPr>
        <dsp:cNvPr id="0" name=""/>
        <dsp:cNvSpPr/>
      </dsp:nvSpPr>
      <dsp:spPr>
        <a:xfrm>
          <a:off x="2102645" y="1495541"/>
          <a:ext cx="5428728" cy="885886"/>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GB" sz="1600" b="1" kern="1200" dirty="0" smtClean="0"/>
            <a:t>Machine</a:t>
          </a:r>
          <a:r>
            <a:rPr lang="en-GB" sz="1600" kern="1200" dirty="0" smtClean="0"/>
            <a:t> supplies </a:t>
          </a:r>
          <a:r>
            <a:rPr lang="en-GB" sz="1600" b="1" kern="1200" dirty="0" smtClean="0"/>
            <a:t>power</a:t>
          </a:r>
          <a:r>
            <a:rPr lang="en-GB" sz="1600" kern="1200" dirty="0" smtClean="0"/>
            <a:t>, while the</a:t>
          </a:r>
          <a:r>
            <a:rPr lang="en-GB" sz="1600" b="1" kern="1200" dirty="0" smtClean="0"/>
            <a:t> human </a:t>
          </a:r>
          <a:r>
            <a:rPr lang="en-GB" sz="1600" kern="1200" dirty="0" smtClean="0"/>
            <a:t>still </a:t>
          </a:r>
          <a:r>
            <a:rPr lang="en-GB" sz="1600" b="1" kern="1200" dirty="0" smtClean="0"/>
            <a:t>exercises control.</a:t>
          </a:r>
        </a:p>
        <a:p>
          <a:pPr lvl="0" algn="ctr" defTabSz="355600">
            <a:lnSpc>
              <a:spcPct val="90000"/>
            </a:lnSpc>
            <a:spcBef>
              <a:spcPct val="0"/>
            </a:spcBef>
            <a:spcAft>
              <a:spcPct val="35000"/>
            </a:spcAft>
          </a:pPr>
          <a:endParaRPr lang="en-US" sz="1100" kern="1200" dirty="0"/>
        </a:p>
      </dsp:txBody>
      <dsp:txXfrm>
        <a:off x="2102645" y="1495541"/>
        <a:ext cx="5428728" cy="885886"/>
      </dsp:txXfrm>
    </dsp:sp>
    <dsp:sp modelId="{5BF12662-E596-442D-8158-A266EB922AD2}">
      <dsp:nvSpPr>
        <dsp:cNvPr id="0" name=""/>
        <dsp:cNvSpPr/>
      </dsp:nvSpPr>
      <dsp:spPr>
        <a:xfrm>
          <a:off x="2073811" y="2492164"/>
          <a:ext cx="5486396" cy="885886"/>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GB" sz="1600" b="1" kern="1200" dirty="0" smtClean="0"/>
            <a:t>Machine</a:t>
          </a:r>
          <a:r>
            <a:rPr lang="en-GB" sz="1600" kern="1200" dirty="0" smtClean="0"/>
            <a:t> supplies </a:t>
          </a:r>
          <a:r>
            <a:rPr lang="en-GB" sz="1600" b="1" kern="1200" dirty="0" smtClean="0"/>
            <a:t>power and information </a:t>
          </a:r>
          <a:r>
            <a:rPr lang="en-GB" sz="1600" kern="1200" dirty="0" smtClean="0"/>
            <a:t>while the </a:t>
          </a:r>
          <a:r>
            <a:rPr lang="en-GB" sz="1600" b="1" kern="1200" dirty="0" smtClean="0"/>
            <a:t>human still controls</a:t>
          </a:r>
          <a:r>
            <a:rPr lang="en-GB" sz="1600" kern="1200" dirty="0" smtClean="0"/>
            <a:t>. </a:t>
          </a:r>
          <a:endParaRPr lang="en-US" sz="1400" kern="1200" dirty="0"/>
        </a:p>
      </dsp:txBody>
      <dsp:txXfrm>
        <a:off x="2073811" y="2492164"/>
        <a:ext cx="5486396" cy="885886"/>
      </dsp:txXfrm>
    </dsp:sp>
    <dsp:sp modelId="{C4B87150-A457-4AA8-BA8C-FA2381E87A7B}">
      <dsp:nvSpPr>
        <dsp:cNvPr id="0" name=""/>
        <dsp:cNvSpPr/>
      </dsp:nvSpPr>
      <dsp:spPr>
        <a:xfrm>
          <a:off x="2088228" y="3488786"/>
          <a:ext cx="5457562" cy="885886"/>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GB" sz="1600" b="1" kern="1200" dirty="0" smtClean="0"/>
            <a:t>Machine</a:t>
          </a:r>
          <a:r>
            <a:rPr lang="en-GB" sz="1600" kern="1200" dirty="0" smtClean="0"/>
            <a:t> supplies </a:t>
          </a:r>
          <a:r>
            <a:rPr lang="en-GB" sz="1600" b="1" kern="1200" dirty="0" smtClean="0"/>
            <a:t>power, information and control, person monitors </a:t>
          </a:r>
          <a:r>
            <a:rPr lang="en-GB" sz="1600" b="0" kern="1200" dirty="0" smtClean="0"/>
            <a:t>operation</a:t>
          </a:r>
        </a:p>
        <a:p>
          <a:pPr lvl="0" algn="ctr" defTabSz="355600">
            <a:lnSpc>
              <a:spcPct val="90000"/>
            </a:lnSpc>
            <a:spcBef>
              <a:spcPct val="0"/>
            </a:spcBef>
            <a:spcAft>
              <a:spcPct val="35000"/>
            </a:spcAft>
          </a:pPr>
          <a:endParaRPr lang="en-US" sz="1400" kern="1200" dirty="0"/>
        </a:p>
      </dsp:txBody>
      <dsp:txXfrm>
        <a:off x="2088228" y="3488786"/>
        <a:ext cx="5457562" cy="88588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5EFF08BF-15AE-46C5-8692-AB9F61EAFB13}" type="datetimeFigureOut">
              <a:rPr lang="en-GB" smtClean="0"/>
              <a:pPr/>
              <a:t>07/04/2014</a:t>
            </a:fld>
            <a:endParaRPr lang="en-GB"/>
          </a:p>
        </p:txBody>
      </p:sp>
      <p:sp>
        <p:nvSpPr>
          <p:cNvPr id="17" name="Footer Placeholder 16"/>
          <p:cNvSpPr>
            <a:spLocks noGrp="1"/>
          </p:cNvSpPr>
          <p:nvPr>
            <p:ph type="ftr" sz="quarter" idx="11"/>
          </p:nvPr>
        </p:nvSpPr>
        <p:spPr/>
        <p:txBody>
          <a:bodyPr/>
          <a:lstStyle/>
          <a:p>
            <a:endParaRPr lang="en-GB"/>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65A2D56-2E9A-410A-967F-15D3C54EF65D}" type="slidenum">
              <a:rPr lang="en-GB" smtClean="0"/>
              <a:pPr/>
              <a:t>‹#›</a:t>
            </a:fld>
            <a:endParaRPr lang="en-GB"/>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EFF08BF-15AE-46C5-8692-AB9F61EAFB13}" type="datetimeFigureOut">
              <a:rPr lang="en-GB" smtClean="0"/>
              <a:pPr/>
              <a:t>07/04/2014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5A2D56-2E9A-410A-967F-15D3C54EF65D}" type="slidenum">
              <a:rPr lang="en-GB" smtClean="0"/>
              <a:pPr/>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B65A2D56-2E9A-410A-967F-15D3C54EF65D}" type="slidenum">
              <a:rPr lang="en-GB" smtClean="0"/>
              <a:pPr/>
              <a:t>‹#›</a:t>
            </a:fld>
            <a:endParaRPr lang="en-GB"/>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EFF08BF-15AE-46C5-8692-AB9F61EAFB13}" type="datetimeFigureOut">
              <a:rPr lang="en-GB" smtClean="0"/>
              <a:pPr/>
              <a:t>07/04/2014</a:t>
            </a:fld>
            <a:endParaRPr lang="en-GB"/>
          </a:p>
        </p:txBody>
      </p:sp>
      <p:sp>
        <p:nvSpPr>
          <p:cNvPr id="5" name="Footer Placeholder 4"/>
          <p:cNvSpPr>
            <a:spLocks noGrp="1"/>
          </p:cNvSpPr>
          <p:nvPr>
            <p:ph type="ftr" sz="quarter" idx="11"/>
          </p:nvPr>
        </p:nvSpPr>
        <p:spPr/>
        <p:txBody>
          <a:bodyPr/>
          <a:lstStyle/>
          <a:p>
            <a:endParaRPr lang="en-GB"/>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EFF08BF-15AE-46C5-8692-AB9F61EAFB13}" type="datetimeFigureOut">
              <a:rPr lang="en-GB" smtClean="0"/>
              <a:pPr/>
              <a:t>07/04/2014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4361688" y="1026372"/>
            <a:ext cx="457200" cy="441325"/>
          </a:xfrm>
        </p:spPr>
        <p:txBody>
          <a:bodyPr/>
          <a:lstStyle/>
          <a:p>
            <a:fld id="{B65A2D56-2E9A-410A-967F-15D3C54EF65D}" type="slidenum">
              <a:rPr lang="en-GB" smtClean="0"/>
              <a:pPr/>
              <a:t>‹#›</a:t>
            </a:fld>
            <a:endParaRPr lang="en-GB"/>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GB"/>
          </a:p>
        </p:txBody>
      </p:sp>
      <p:sp>
        <p:nvSpPr>
          <p:cNvPr id="4" name="Date Placeholder 3"/>
          <p:cNvSpPr>
            <a:spLocks noGrp="1"/>
          </p:cNvSpPr>
          <p:nvPr>
            <p:ph type="dt" sz="half" idx="10"/>
          </p:nvPr>
        </p:nvSpPr>
        <p:spPr/>
        <p:txBody>
          <a:bodyPr/>
          <a:lstStyle/>
          <a:p>
            <a:fld id="{5EFF08BF-15AE-46C5-8692-AB9F61EAFB13}" type="datetimeFigureOut">
              <a:rPr lang="en-GB" smtClean="0"/>
              <a:pPr/>
              <a:t>07/04/2014</a:t>
            </a:fld>
            <a:endParaRPr lang="en-GB"/>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65A2D56-2E9A-410A-967F-15D3C54EF65D}" type="slidenum">
              <a:rPr lang="en-GB" smtClean="0"/>
              <a:pPr/>
              <a:t>‹#›</a:t>
            </a:fld>
            <a:endParaRPr lang="en-GB"/>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5EFF08BF-15AE-46C5-8692-AB9F61EAFB13}" type="datetimeFigureOut">
              <a:rPr lang="en-GB" smtClean="0"/>
              <a:pPr/>
              <a:t>07/04/2014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5A2D56-2E9A-410A-967F-15D3C54EF65D}" type="slidenum">
              <a:rPr lang="en-GB" smtClean="0"/>
              <a:pPr/>
              <a:t>‹#›</a:t>
            </a:fld>
            <a:endParaRPr lang="en-GB"/>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5EFF08BF-15AE-46C5-8692-AB9F61EAFB13}" type="datetimeFigureOut">
              <a:rPr lang="en-GB" smtClean="0"/>
              <a:pPr/>
              <a:t>07/04/2014</a:t>
            </a:fld>
            <a:endParaRPr lang="en-GB"/>
          </a:p>
        </p:txBody>
      </p:sp>
      <p:sp>
        <p:nvSpPr>
          <p:cNvPr id="8" name="Footer Placeholder 7"/>
          <p:cNvSpPr>
            <a:spLocks noGrp="1"/>
          </p:cNvSpPr>
          <p:nvPr>
            <p:ph type="ftr" sz="quarter" idx="11"/>
          </p:nvPr>
        </p:nvSpPr>
        <p:spPr>
          <a:xfrm>
            <a:off x="304800" y="6409944"/>
            <a:ext cx="3581400" cy="365760"/>
          </a:xfrm>
        </p:spPr>
        <p:txBody>
          <a:bodyPr/>
          <a:lstStyle/>
          <a:p>
            <a:endParaRPr lang="en-GB"/>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B65A2D56-2E9A-410A-967F-15D3C54EF65D}" type="slidenum">
              <a:rPr lang="en-GB" smtClean="0"/>
              <a:pPr/>
              <a:t>‹#›</a:t>
            </a:fld>
            <a:endParaRPr lang="en-GB"/>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EFF08BF-15AE-46C5-8692-AB9F61EAFB13}" type="datetimeFigureOut">
              <a:rPr lang="en-GB" smtClean="0"/>
              <a:pPr/>
              <a:t>07/04/2014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a:xfrm>
            <a:off x="4343400" y="1036020"/>
            <a:ext cx="457200" cy="441325"/>
          </a:xfrm>
        </p:spPr>
        <p:txBody>
          <a:bodyPr/>
          <a:lstStyle/>
          <a:p>
            <a:fld id="{B65A2D56-2E9A-410A-967F-15D3C54EF65D}"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5EFF08BF-15AE-46C5-8692-AB9F61EAFB13}" type="datetimeFigureOut">
              <a:rPr lang="en-GB" smtClean="0"/>
              <a:pPr/>
              <a:t>07/04/2014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B65A2D56-2E9A-410A-967F-15D3C54EF65D}"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B65A2D56-2E9A-410A-967F-15D3C54EF65D}" type="slidenum">
              <a:rPr lang="en-GB" smtClean="0"/>
              <a:pPr/>
              <a:t>‹#›</a:t>
            </a:fld>
            <a:endParaRPr lang="en-GB"/>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5EFF08BF-15AE-46C5-8692-AB9F61EAFB13}" type="datetimeFigureOut">
              <a:rPr lang="en-GB" smtClean="0"/>
              <a:pPr/>
              <a:t>07/04/2014</a:t>
            </a:fld>
            <a:endParaRPr lang="en-GB"/>
          </a:p>
        </p:txBody>
      </p:sp>
      <p:sp>
        <p:nvSpPr>
          <p:cNvPr id="6" name="Footer Placeholder 5"/>
          <p:cNvSpPr>
            <a:spLocks noGrp="1"/>
          </p:cNvSpPr>
          <p:nvPr>
            <p:ph type="ftr" sz="quarter" idx="11"/>
          </p:nvPr>
        </p:nvSpPr>
        <p:spPr>
          <a:xfrm>
            <a:off x="301752" y="6410848"/>
            <a:ext cx="3383280" cy="365760"/>
          </a:xfrm>
        </p:spPr>
        <p:txBody>
          <a:bodyPr/>
          <a:lstStyle/>
          <a:p>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B65A2D56-2E9A-410A-967F-15D3C54EF65D}" type="slidenum">
              <a:rPr lang="en-GB" smtClean="0"/>
              <a:pPr/>
              <a:t>‹#›</a:t>
            </a:fld>
            <a:endParaRPr lang="en-GB"/>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5EFF08BF-15AE-46C5-8692-AB9F61EAFB13}" type="datetimeFigureOut">
              <a:rPr lang="en-GB" smtClean="0"/>
              <a:pPr/>
              <a:t>07/04/2014</a:t>
            </a:fld>
            <a:endParaRPr lang="en-GB"/>
          </a:p>
        </p:txBody>
      </p:sp>
      <p:sp>
        <p:nvSpPr>
          <p:cNvPr id="6" name="Footer Placeholder 5"/>
          <p:cNvSpPr>
            <a:spLocks noGrp="1"/>
          </p:cNvSpPr>
          <p:nvPr>
            <p:ph type="ftr" sz="quarter" idx="11"/>
          </p:nvPr>
        </p:nvSpPr>
        <p:spPr>
          <a:xfrm>
            <a:off x="301752" y="6410848"/>
            <a:ext cx="3584448" cy="365760"/>
          </a:xfrm>
        </p:spPr>
        <p:txBody>
          <a:bodyPr/>
          <a:lstStyle/>
          <a:p>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5EFF08BF-15AE-46C5-8692-AB9F61EAFB13}" type="datetimeFigureOut">
              <a:rPr lang="en-GB" smtClean="0"/>
              <a:pPr/>
              <a:t>07/04/2014</a:t>
            </a:fld>
            <a:endParaRPr lang="en-GB"/>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GB"/>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B65A2D56-2E9A-410A-967F-15D3C54EF65D}" type="slidenum">
              <a:rPr lang="en-GB" smtClean="0"/>
              <a:pPr/>
              <a:t>‹#›</a:t>
            </a:fld>
            <a:endParaRPr lang="en-GB"/>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fontScale="85000" lnSpcReduction="10000"/>
          </a:bodyPr>
          <a:lstStyle/>
          <a:p>
            <a:r>
              <a:rPr lang="en-GB" sz="5400" b="1" dirty="0"/>
              <a:t>HUMAN FACTORS &amp;ERGONOMICS</a:t>
            </a:r>
            <a:endParaRPr lang="en-GB" sz="5400" dirty="0"/>
          </a:p>
          <a:p>
            <a:endParaRPr lang="en-GB" dirty="0"/>
          </a:p>
        </p:txBody>
      </p:sp>
      <p:sp>
        <p:nvSpPr>
          <p:cNvPr id="2" name="Title 1"/>
          <p:cNvSpPr>
            <a:spLocks noGrp="1"/>
          </p:cNvSpPr>
          <p:nvPr>
            <p:ph type="ctrTitle"/>
          </p:nvPr>
        </p:nvSpPr>
        <p:spPr/>
        <p:txBody>
          <a:bodyPr/>
          <a:lstStyle/>
          <a:p>
            <a:r>
              <a:rPr lang="en-GB" dirty="0" smtClean="0"/>
              <a:t>ME 496</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908720"/>
          </a:xfrm>
        </p:spPr>
        <p:txBody>
          <a:bodyPr>
            <a:normAutofit/>
          </a:bodyPr>
          <a:lstStyle/>
          <a:p>
            <a:pPr lvl="2" algn="ctr" rtl="0">
              <a:spcBef>
                <a:spcPct val="0"/>
              </a:spcBef>
            </a:pPr>
            <a:r>
              <a:rPr lang="en-GB" sz="4000" b="1" dirty="0">
                <a:latin typeface="+mj-lt"/>
              </a:rPr>
              <a:t>Person-Machine </a:t>
            </a:r>
            <a:r>
              <a:rPr lang="en-GB" sz="4000" b="1" dirty="0" smtClean="0">
                <a:latin typeface="+mj-lt"/>
              </a:rPr>
              <a:t>Systems</a:t>
            </a:r>
            <a:endParaRPr lang="en-GB" sz="4000" dirty="0">
              <a:latin typeface="+mj-lt"/>
            </a:endParaRPr>
          </a:p>
        </p:txBody>
      </p:sp>
      <p:pic>
        <p:nvPicPr>
          <p:cNvPr id="7" name="Picture 6"/>
          <p:cNvPicPr/>
          <p:nvPr/>
        </p:nvPicPr>
        <p:blipFill>
          <a:blip r:embed="rId2" cstate="print"/>
          <a:srcRect/>
          <a:stretch>
            <a:fillRect/>
          </a:stretch>
        </p:blipFill>
        <p:spPr bwMode="auto">
          <a:xfrm>
            <a:off x="395536" y="1484784"/>
            <a:ext cx="8496944" cy="5112568"/>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08720"/>
          </a:xfrm>
        </p:spPr>
        <p:txBody>
          <a:bodyPr>
            <a:normAutofit/>
          </a:bodyPr>
          <a:lstStyle/>
          <a:p>
            <a:r>
              <a:rPr lang="en-GB" dirty="0" smtClean="0"/>
              <a:t>Defining </a:t>
            </a:r>
            <a:r>
              <a:rPr lang="en-GB" dirty="0"/>
              <a:t>System Goals</a:t>
            </a:r>
          </a:p>
        </p:txBody>
      </p:sp>
      <p:sp>
        <p:nvSpPr>
          <p:cNvPr id="3" name="Content Placeholder 2"/>
          <p:cNvSpPr>
            <a:spLocks noGrp="1"/>
          </p:cNvSpPr>
          <p:nvPr>
            <p:ph sz="quarter" idx="1"/>
          </p:nvPr>
        </p:nvSpPr>
        <p:spPr>
          <a:xfrm>
            <a:off x="0" y="908720"/>
            <a:ext cx="9144000" cy="5949280"/>
          </a:xfrm>
        </p:spPr>
        <p:txBody>
          <a:bodyPr>
            <a:normAutofit/>
          </a:bodyPr>
          <a:lstStyle/>
          <a:p>
            <a:endParaRPr lang="en-GB" dirty="0" smtClean="0"/>
          </a:p>
          <a:p>
            <a:r>
              <a:rPr lang="en-GB" dirty="0" smtClean="0">
                <a:solidFill>
                  <a:srgbClr val="FF0000"/>
                </a:solidFill>
              </a:rPr>
              <a:t>Designers</a:t>
            </a:r>
            <a:r>
              <a:rPr lang="en-GB" dirty="0" smtClean="0"/>
              <a:t> of </a:t>
            </a:r>
            <a:r>
              <a:rPr lang="en-GB" dirty="0"/>
              <a:t>a person-machine </a:t>
            </a:r>
            <a:r>
              <a:rPr lang="en-GB" dirty="0" smtClean="0"/>
              <a:t>system </a:t>
            </a:r>
            <a:r>
              <a:rPr lang="en-GB" dirty="0" smtClean="0">
                <a:solidFill>
                  <a:srgbClr val="FF0000"/>
                </a:solidFill>
              </a:rPr>
              <a:t>must have a goal </a:t>
            </a:r>
          </a:p>
          <a:p>
            <a:pPr lvl="1"/>
            <a:r>
              <a:rPr lang="en-GB" dirty="0" smtClean="0"/>
              <a:t> </a:t>
            </a:r>
            <a:r>
              <a:rPr lang="en-GB" sz="2400" dirty="0" smtClean="0"/>
              <a:t>System </a:t>
            </a:r>
            <a:r>
              <a:rPr lang="en-GB" sz="2400" dirty="0"/>
              <a:t>goals are specified by </a:t>
            </a:r>
            <a:r>
              <a:rPr lang="en-GB" sz="2400" dirty="0">
                <a:solidFill>
                  <a:srgbClr val="FF0000"/>
                </a:solidFill>
              </a:rPr>
              <a:t>management (or by a customer</a:t>
            </a:r>
            <a:r>
              <a:rPr lang="en-GB" sz="2400" dirty="0"/>
              <a:t>) and the human factors team is simply given a set of goals to </a:t>
            </a:r>
            <a:r>
              <a:rPr lang="en-GB" sz="2400" dirty="0" smtClean="0"/>
              <a:t>accomplish</a:t>
            </a:r>
          </a:p>
          <a:p>
            <a:pPr lvl="1"/>
            <a:r>
              <a:rPr lang="en-GB" sz="2400" dirty="0" smtClean="0"/>
              <a:t>Trade-offs </a:t>
            </a:r>
            <a:r>
              <a:rPr lang="en-GB" sz="2400" dirty="0"/>
              <a:t>among goals are seldom clearly specified. </a:t>
            </a:r>
            <a:endParaRPr lang="en-GB" sz="2400" dirty="0" smtClean="0"/>
          </a:p>
          <a:p>
            <a:pPr lvl="1"/>
            <a:endParaRPr lang="en-GB" dirty="0" smtClean="0"/>
          </a:p>
          <a:p>
            <a:r>
              <a:rPr lang="en-GB" dirty="0" smtClean="0"/>
              <a:t>Thus</a:t>
            </a:r>
            <a:r>
              <a:rPr lang="en-GB" dirty="0"/>
              <a:t>, a prudent human factors team will spend some time analyzing a list of system goals and even going back to management for clarification when goals conflict</a:t>
            </a:r>
            <a:r>
              <a:rPr lang="en-GB" dirty="0" smtClean="0"/>
              <a:t>.</a:t>
            </a:r>
            <a:r>
              <a:rPr lang="en-GB" dirty="0"/>
              <a:t> </a:t>
            </a:r>
          </a:p>
          <a:p>
            <a:endParaRPr lang="en-GB"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Defining System Goals</a:t>
            </a:r>
            <a:endParaRPr lang="en-GB" dirty="0"/>
          </a:p>
        </p:txBody>
      </p:sp>
      <p:sp>
        <p:nvSpPr>
          <p:cNvPr id="3" name="Content Placeholder 2"/>
          <p:cNvSpPr>
            <a:spLocks noGrp="1"/>
          </p:cNvSpPr>
          <p:nvPr>
            <p:ph sz="quarter" idx="1"/>
          </p:nvPr>
        </p:nvSpPr>
        <p:spPr>
          <a:xfrm>
            <a:off x="323528" y="1447800"/>
            <a:ext cx="8610160" cy="5221560"/>
          </a:xfrm>
        </p:spPr>
        <p:txBody>
          <a:bodyPr>
            <a:normAutofit/>
          </a:bodyPr>
          <a:lstStyle/>
          <a:p>
            <a:pPr>
              <a:lnSpc>
                <a:spcPct val="150000"/>
              </a:lnSpc>
              <a:buNone/>
            </a:pPr>
            <a:r>
              <a:rPr lang="en-GB" dirty="0" smtClean="0"/>
              <a:t>Let us suppose we have been hired to create a list of system goals for the postal service. </a:t>
            </a:r>
          </a:p>
          <a:p>
            <a:pPr>
              <a:lnSpc>
                <a:spcPct val="150000"/>
              </a:lnSpc>
              <a:buNone/>
            </a:pPr>
            <a:r>
              <a:rPr lang="en-GB" dirty="0" smtClean="0"/>
              <a:t>Desirable goals:</a:t>
            </a:r>
          </a:p>
          <a:p>
            <a:pPr lvl="2">
              <a:lnSpc>
                <a:spcPct val="150000"/>
              </a:lnSpc>
            </a:pPr>
            <a:r>
              <a:rPr lang="en-GB" sz="2400" dirty="0" smtClean="0"/>
              <a:t>Speedy service;</a:t>
            </a:r>
          </a:p>
          <a:p>
            <a:pPr lvl="2">
              <a:lnSpc>
                <a:spcPct val="150000"/>
              </a:lnSpc>
            </a:pPr>
            <a:r>
              <a:rPr lang="en-GB" sz="2400" dirty="0" smtClean="0"/>
              <a:t>Frequent mail delivery;</a:t>
            </a:r>
          </a:p>
          <a:p>
            <a:pPr lvl="2">
              <a:lnSpc>
                <a:spcPct val="150000"/>
              </a:lnSpc>
            </a:pPr>
            <a:r>
              <a:rPr lang="en-GB" sz="2400" dirty="0" smtClean="0"/>
              <a:t>Home delivery to all Ghanaian residents;</a:t>
            </a:r>
          </a:p>
          <a:p>
            <a:pPr lvl="2">
              <a:lnSpc>
                <a:spcPct val="150000"/>
              </a:lnSpc>
            </a:pPr>
            <a:r>
              <a:rPr lang="en-GB" sz="2400" dirty="0" smtClean="0"/>
              <a:t>Low cost;</a:t>
            </a:r>
          </a:p>
          <a:p>
            <a:pPr lvl="2">
              <a:lnSpc>
                <a:spcPct val="150000"/>
              </a:lnSpc>
            </a:pPr>
            <a:r>
              <a:rPr lang="en-GB" sz="2400" dirty="0" smtClean="0"/>
              <a:t>Guaranteed transit time. </a:t>
            </a:r>
          </a:p>
          <a:p>
            <a:endParaRPr lang="en-GB"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of Technology</a:t>
            </a:r>
            <a:endParaRPr lang="en-US" dirty="0"/>
          </a:p>
        </p:txBody>
      </p:sp>
      <p:graphicFrame>
        <p:nvGraphicFramePr>
          <p:cNvPr id="4" name="Diagram 3"/>
          <p:cNvGraphicFramePr/>
          <p:nvPr/>
        </p:nvGraphicFramePr>
        <p:xfrm>
          <a:off x="1547664" y="198884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04664"/>
            <a:ext cx="8534400" cy="758952"/>
          </a:xfrm>
        </p:spPr>
        <p:txBody>
          <a:bodyPr>
            <a:normAutofit fontScale="90000"/>
          </a:bodyPr>
          <a:lstStyle/>
          <a:p>
            <a:r>
              <a:rPr lang="en-GB" b="1" dirty="0" smtClean="0"/>
              <a:t>Technology Classification Based on Complexity and Detail</a:t>
            </a:r>
            <a:endParaRPr lang="en-GB" dirty="0"/>
          </a:p>
        </p:txBody>
      </p:sp>
      <p:sp>
        <p:nvSpPr>
          <p:cNvPr id="3" name="Content Placeholder 2"/>
          <p:cNvSpPr>
            <a:spLocks noGrp="1"/>
          </p:cNvSpPr>
          <p:nvPr>
            <p:ph sz="quarter" idx="1"/>
          </p:nvPr>
        </p:nvSpPr>
        <p:spPr>
          <a:xfrm>
            <a:off x="179512" y="1268760"/>
            <a:ext cx="8754176" cy="5589240"/>
          </a:xfrm>
        </p:spPr>
        <p:txBody>
          <a:bodyPr>
            <a:normAutofit/>
          </a:bodyPr>
          <a:lstStyle/>
          <a:p>
            <a:r>
              <a:rPr lang="en-GB" dirty="0" smtClean="0"/>
              <a:t>This scheme has three levels of complexity. </a:t>
            </a:r>
          </a:p>
          <a:p>
            <a:endParaRPr lang="en-GB" dirty="0" smtClean="0"/>
          </a:p>
          <a:p>
            <a:endParaRPr lang="en-GB" dirty="0" smtClean="0"/>
          </a:p>
          <a:p>
            <a:endParaRPr lang="en-GB" dirty="0" smtClean="0"/>
          </a:p>
          <a:p>
            <a:endParaRPr lang="en-GB" dirty="0" smtClean="0"/>
          </a:p>
          <a:p>
            <a:endParaRPr lang="en-GB" dirty="0" smtClean="0"/>
          </a:p>
          <a:p>
            <a:pPr lvl="1"/>
            <a:r>
              <a:rPr lang="en-GB" dirty="0" smtClean="0"/>
              <a:t>.</a:t>
            </a:r>
            <a:endParaRPr lang="en-GB" dirty="0"/>
          </a:p>
        </p:txBody>
      </p:sp>
      <p:graphicFrame>
        <p:nvGraphicFramePr>
          <p:cNvPr id="4" name="Diagram 3"/>
          <p:cNvGraphicFramePr/>
          <p:nvPr/>
        </p:nvGraphicFramePr>
        <p:xfrm>
          <a:off x="0" y="1700808"/>
          <a:ext cx="8712968" cy="4824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1040160"/>
          </a:xfrm>
        </p:spPr>
        <p:txBody>
          <a:bodyPr>
            <a:noAutofit/>
          </a:bodyPr>
          <a:lstStyle/>
          <a:p>
            <a:r>
              <a:rPr lang="en-GB" sz="2800" b="1" dirty="0" smtClean="0"/>
              <a:t>Classifying Technology using Contributions of People and Machines to Total System</a:t>
            </a:r>
            <a:endParaRPr lang="en-GB" sz="2800" dirty="0"/>
          </a:p>
        </p:txBody>
      </p:sp>
      <p:sp>
        <p:nvSpPr>
          <p:cNvPr id="3" name="Content Placeholder 2"/>
          <p:cNvSpPr>
            <a:spLocks noGrp="1"/>
          </p:cNvSpPr>
          <p:nvPr>
            <p:ph sz="quarter" idx="1"/>
          </p:nvPr>
        </p:nvSpPr>
        <p:spPr>
          <a:xfrm>
            <a:off x="395536" y="1447800"/>
            <a:ext cx="8538152" cy="5149552"/>
          </a:xfrm>
        </p:spPr>
        <p:txBody>
          <a:bodyPr>
            <a:normAutofit/>
          </a:bodyPr>
          <a:lstStyle/>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a:p>
        </p:txBody>
      </p:sp>
      <p:graphicFrame>
        <p:nvGraphicFramePr>
          <p:cNvPr id="4" name="Diagram 3"/>
          <p:cNvGraphicFramePr/>
          <p:nvPr/>
        </p:nvGraphicFramePr>
        <p:xfrm>
          <a:off x="467544" y="1397000"/>
          <a:ext cx="8496944" cy="4984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first and lowest level</a:t>
            </a:r>
            <a:endParaRPr lang="en-GB" dirty="0"/>
          </a:p>
        </p:txBody>
      </p:sp>
      <p:pic>
        <p:nvPicPr>
          <p:cNvPr id="5" name="Picture 4"/>
          <p:cNvPicPr/>
          <p:nvPr/>
        </p:nvPicPr>
        <p:blipFill>
          <a:blip r:embed="rId2" cstate="print"/>
          <a:srcRect/>
          <a:stretch>
            <a:fillRect/>
          </a:stretch>
        </p:blipFill>
        <p:spPr bwMode="auto">
          <a:xfrm>
            <a:off x="1907704" y="1052736"/>
            <a:ext cx="5112568" cy="5521965"/>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52736"/>
          </a:xfrm>
        </p:spPr>
        <p:txBody>
          <a:bodyPr/>
          <a:lstStyle/>
          <a:p>
            <a:r>
              <a:rPr lang="en-GB" dirty="0" smtClean="0"/>
              <a:t>At the second level</a:t>
            </a:r>
            <a:endParaRPr lang="en-GB" dirty="0"/>
          </a:p>
        </p:txBody>
      </p:sp>
      <p:pic>
        <p:nvPicPr>
          <p:cNvPr id="4" name="Content Placeholder 3"/>
          <p:cNvPicPr>
            <a:picLocks noGrp="1"/>
          </p:cNvPicPr>
          <p:nvPr>
            <p:ph sz="quarter" idx="1"/>
          </p:nvPr>
        </p:nvPicPr>
        <p:blipFill>
          <a:blip r:embed="rId2" cstate="print"/>
          <a:srcRect/>
          <a:stretch>
            <a:fillRect/>
          </a:stretch>
        </p:blipFill>
        <p:spPr bwMode="auto">
          <a:xfrm>
            <a:off x="1907704" y="1196752"/>
            <a:ext cx="4464496" cy="5472608"/>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third level</a:t>
            </a:r>
            <a:endParaRPr lang="en-GB" dirty="0"/>
          </a:p>
        </p:txBody>
      </p:sp>
      <p:pic>
        <p:nvPicPr>
          <p:cNvPr id="4" name="Content Placeholder 3"/>
          <p:cNvPicPr>
            <a:picLocks noGrp="1"/>
          </p:cNvPicPr>
          <p:nvPr>
            <p:ph sz="quarter" idx="1"/>
          </p:nvPr>
        </p:nvPicPr>
        <p:blipFill>
          <a:blip r:embed="rId2" cstate="print"/>
          <a:stretch>
            <a:fillRect/>
          </a:stretch>
        </p:blipFill>
        <p:spPr bwMode="auto">
          <a:xfrm>
            <a:off x="467544" y="1412776"/>
            <a:ext cx="8460432" cy="5013176"/>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80728"/>
          </a:xfrm>
        </p:spPr>
        <p:txBody>
          <a:bodyPr>
            <a:normAutofit/>
          </a:bodyPr>
          <a:lstStyle/>
          <a:p>
            <a:r>
              <a:rPr lang="en-GB" dirty="0" smtClean="0"/>
              <a:t>Fourth Level</a:t>
            </a:r>
            <a:endParaRPr lang="en-GB" dirty="0"/>
          </a:p>
        </p:txBody>
      </p:sp>
      <p:pic>
        <p:nvPicPr>
          <p:cNvPr id="4" name="Content Placeholder 3"/>
          <p:cNvPicPr>
            <a:picLocks noGrp="1"/>
          </p:cNvPicPr>
          <p:nvPr>
            <p:ph sz="quarter" idx="1"/>
          </p:nvPr>
        </p:nvPicPr>
        <p:blipFill>
          <a:blip r:embed="rId2" cstate="print"/>
          <a:srcRect/>
          <a:stretch>
            <a:fillRect/>
          </a:stretch>
        </p:blipFill>
        <p:spPr bwMode="auto">
          <a:xfrm>
            <a:off x="827584" y="1052736"/>
            <a:ext cx="8064896" cy="558924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304800"/>
            <a:ext cx="8229600" cy="11430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500" b="1" i="0" u="none" strike="noStrike" kern="1200" cap="none" spc="0" normalizeH="0" baseline="0" noProof="0" dirty="0" smtClean="0">
                <a:ln>
                  <a:noFill/>
                </a:ln>
                <a:solidFill>
                  <a:schemeClr val="accent1">
                    <a:satMod val="150000"/>
                  </a:schemeClr>
                </a:solidFill>
                <a:effectLst/>
                <a:uLnTx/>
                <a:uFillTx/>
                <a:latin typeface="+mj-lt"/>
                <a:ea typeface="+mj-ea"/>
                <a:cs typeface="+mj-cs"/>
              </a:rPr>
              <a:t>Ergonomics Defined</a:t>
            </a:r>
          </a:p>
        </p:txBody>
      </p:sp>
      <p:sp>
        <p:nvSpPr>
          <p:cNvPr id="4" name="TextBox 2"/>
          <p:cNvSpPr txBox="1">
            <a:spLocks noChangeArrowheads="1"/>
          </p:cNvSpPr>
          <p:nvPr/>
        </p:nvSpPr>
        <p:spPr bwMode="auto">
          <a:xfrm>
            <a:off x="251520" y="1340768"/>
            <a:ext cx="3048000" cy="830263"/>
          </a:xfrm>
          <a:prstGeom prst="rect">
            <a:avLst/>
          </a:prstGeom>
          <a:noFill/>
          <a:ln w="9525">
            <a:noFill/>
            <a:miter lim="800000"/>
            <a:headEnd/>
            <a:tailEnd/>
          </a:ln>
        </p:spPr>
        <p:txBody>
          <a:bodyPr>
            <a:spAutoFit/>
          </a:bodyPr>
          <a:lstStyle/>
          <a:p>
            <a:pPr algn="ctr"/>
            <a:r>
              <a:rPr lang="en-US" sz="2400" dirty="0"/>
              <a:t>The science </a:t>
            </a:r>
            <a:r>
              <a:rPr lang="en-US" sz="2400" dirty="0">
                <a:solidFill>
                  <a:srgbClr val="FF0000"/>
                </a:solidFill>
              </a:rPr>
              <a:t>of fitting a job to a worker</a:t>
            </a:r>
            <a:r>
              <a:rPr lang="en-US" sz="2400" dirty="0"/>
              <a:t>.</a:t>
            </a:r>
          </a:p>
        </p:txBody>
      </p:sp>
      <p:pic>
        <p:nvPicPr>
          <p:cNvPr id="5" name="Picture 2" descr="C:\Users\Lena\Desktop\IDL Second Semester\ME 392\office ergonomics4.jpg"/>
          <p:cNvPicPr>
            <a:picLocks noChangeAspect="1" noChangeArrowheads="1"/>
          </p:cNvPicPr>
          <p:nvPr/>
        </p:nvPicPr>
        <p:blipFill>
          <a:blip r:embed="rId2" cstate="print"/>
          <a:srcRect/>
          <a:stretch>
            <a:fillRect/>
          </a:stretch>
        </p:blipFill>
        <p:spPr bwMode="auto">
          <a:xfrm>
            <a:off x="3048000" y="1844824"/>
            <a:ext cx="4980384" cy="3641576"/>
          </a:xfrm>
          <a:prstGeom prst="rect">
            <a:avLst/>
          </a:prstGeom>
          <a:noFill/>
          <a:ln w="9525">
            <a:noFill/>
            <a:miter lim="800000"/>
            <a:headEnd/>
            <a:tailEnd/>
          </a:ln>
        </p:spPr>
      </p:pic>
      <p:sp>
        <p:nvSpPr>
          <p:cNvPr id="6" name="Rectangle 4"/>
          <p:cNvSpPr>
            <a:spLocks noChangeArrowheads="1"/>
          </p:cNvSpPr>
          <p:nvPr/>
        </p:nvSpPr>
        <p:spPr bwMode="auto">
          <a:xfrm>
            <a:off x="179512" y="5661248"/>
            <a:ext cx="8964488" cy="831850"/>
          </a:xfrm>
          <a:prstGeom prst="rect">
            <a:avLst/>
          </a:prstGeom>
          <a:noFill/>
          <a:ln w="9525">
            <a:noFill/>
            <a:miter lim="800000"/>
            <a:headEnd/>
            <a:tailEnd/>
          </a:ln>
        </p:spPr>
        <p:txBody>
          <a:bodyPr wrap="square">
            <a:spAutoFit/>
          </a:bodyPr>
          <a:lstStyle/>
          <a:p>
            <a:r>
              <a:rPr lang="en-US" sz="2400" dirty="0" smtClean="0"/>
              <a:t>It </a:t>
            </a:r>
            <a:r>
              <a:rPr lang="en-US" sz="2400" dirty="0"/>
              <a:t>is mainly concerned with the </a:t>
            </a:r>
            <a:r>
              <a:rPr lang="en-US" sz="2400" dirty="0">
                <a:solidFill>
                  <a:srgbClr val="FF0000"/>
                </a:solidFill>
              </a:rPr>
              <a:t>field of the human operator and his working environment.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04664"/>
            <a:ext cx="8534400" cy="758952"/>
          </a:xfrm>
        </p:spPr>
        <p:txBody>
          <a:bodyPr>
            <a:normAutofit fontScale="90000"/>
          </a:bodyPr>
          <a:lstStyle/>
          <a:p>
            <a:r>
              <a:rPr lang="en-GB" dirty="0" smtClean="0"/>
              <a:t>Summary of Second Scheme of Classification of Technology</a:t>
            </a:r>
            <a:endParaRPr lang="en-GB" dirty="0"/>
          </a:p>
        </p:txBody>
      </p:sp>
      <p:graphicFrame>
        <p:nvGraphicFramePr>
          <p:cNvPr id="4" name="Content Placeholder 3"/>
          <p:cNvGraphicFramePr>
            <a:graphicFrameLocks noGrp="1"/>
          </p:cNvGraphicFramePr>
          <p:nvPr>
            <p:ph sz="quarter" idx="1"/>
          </p:nvPr>
        </p:nvGraphicFramePr>
        <p:xfrm>
          <a:off x="301621" y="1527173"/>
          <a:ext cx="8446842" cy="4519526"/>
        </p:xfrm>
        <a:graphic>
          <a:graphicData uri="http://schemas.openxmlformats.org/drawingml/2006/table">
            <a:tbl>
              <a:tblPr firstRow="1" bandRow="1">
                <a:tableStyleId>{5C22544A-7EE6-4342-B048-85BDC9FD1C3A}</a:tableStyleId>
              </a:tblPr>
              <a:tblGrid>
                <a:gridCol w="2815614"/>
                <a:gridCol w="2815614"/>
                <a:gridCol w="2815614"/>
              </a:tblGrid>
              <a:tr h="737602">
                <a:tc>
                  <a:txBody>
                    <a:bodyPr/>
                    <a:lstStyle/>
                    <a:p>
                      <a:endParaRPr lang="en-US" sz="2400" b="1" dirty="0"/>
                    </a:p>
                  </a:txBody>
                  <a:tcPr/>
                </a:tc>
                <a:tc>
                  <a:txBody>
                    <a:bodyPr/>
                    <a:lstStyle/>
                    <a:p>
                      <a:pPr algn="ctr"/>
                      <a:r>
                        <a:rPr lang="en-US" sz="2400" dirty="0" smtClean="0"/>
                        <a:t>Machine</a:t>
                      </a:r>
                      <a:endParaRPr lang="en-US" sz="2400" dirty="0"/>
                    </a:p>
                  </a:txBody>
                  <a:tcPr/>
                </a:tc>
                <a:tc>
                  <a:txBody>
                    <a:bodyPr/>
                    <a:lstStyle/>
                    <a:p>
                      <a:pPr algn="ctr"/>
                      <a:r>
                        <a:rPr lang="en-US" sz="2400" dirty="0" smtClean="0"/>
                        <a:t>Human</a:t>
                      </a:r>
                      <a:r>
                        <a:rPr lang="en-US" sz="2400" baseline="0" dirty="0" smtClean="0"/>
                        <a:t> Being</a:t>
                      </a:r>
                      <a:endParaRPr lang="en-US" sz="2400" dirty="0"/>
                    </a:p>
                  </a:txBody>
                  <a:tcPr/>
                </a:tc>
              </a:tr>
              <a:tr h="1032642">
                <a:tc>
                  <a:txBody>
                    <a:bodyPr/>
                    <a:lstStyle/>
                    <a:p>
                      <a:r>
                        <a:rPr lang="en-US" sz="2400" b="1" dirty="0" smtClean="0"/>
                        <a:t>Level 1</a:t>
                      </a:r>
                      <a:endParaRPr lang="en-US" sz="2400" b="1" dirty="0"/>
                    </a:p>
                  </a:txBody>
                  <a:tcPr/>
                </a:tc>
                <a:tc>
                  <a:txBody>
                    <a:bodyPr/>
                    <a:lstStyle/>
                    <a:p>
                      <a:endParaRPr 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Power &amp;</a:t>
                      </a:r>
                      <a:r>
                        <a:rPr lang="en-US" sz="2400" baseline="0" dirty="0" smtClean="0"/>
                        <a:t> Control</a:t>
                      </a:r>
                      <a:endParaRPr lang="en-US" sz="2400" dirty="0" smtClean="0"/>
                    </a:p>
                    <a:p>
                      <a:endParaRPr lang="en-US" sz="2400" dirty="0"/>
                    </a:p>
                  </a:txBody>
                  <a:tcPr/>
                </a:tc>
              </a:tr>
              <a:tr h="737602">
                <a:tc>
                  <a:txBody>
                    <a:bodyPr/>
                    <a:lstStyle/>
                    <a:p>
                      <a:r>
                        <a:rPr lang="en-US" sz="2400" b="1" dirty="0" smtClean="0"/>
                        <a:t>Level 2</a:t>
                      </a:r>
                      <a:endParaRPr lang="en-US" sz="2400" b="1" dirty="0"/>
                    </a:p>
                  </a:txBody>
                  <a:tcPr/>
                </a:tc>
                <a:tc>
                  <a:txBody>
                    <a:bodyPr/>
                    <a:lstStyle/>
                    <a:p>
                      <a:pPr algn="ctr"/>
                      <a:r>
                        <a:rPr lang="en-US" sz="2400" dirty="0" smtClean="0"/>
                        <a:t>Power</a:t>
                      </a:r>
                      <a:endParaRPr lang="en-US" sz="2400" dirty="0"/>
                    </a:p>
                  </a:txBody>
                  <a:tcPr/>
                </a:tc>
                <a:tc>
                  <a:txBody>
                    <a:bodyPr/>
                    <a:lstStyle/>
                    <a:p>
                      <a:pPr algn="ctr"/>
                      <a:r>
                        <a:rPr lang="en-US" sz="2400" dirty="0" smtClean="0"/>
                        <a:t>Control</a:t>
                      </a:r>
                      <a:endParaRPr lang="en-US" sz="2400" dirty="0"/>
                    </a:p>
                  </a:txBody>
                  <a:tcPr/>
                </a:tc>
              </a:tr>
              <a:tr h="737602">
                <a:tc>
                  <a:txBody>
                    <a:bodyPr/>
                    <a:lstStyle/>
                    <a:p>
                      <a:r>
                        <a:rPr lang="en-US" sz="2400" b="1" dirty="0" smtClean="0"/>
                        <a:t>Level 3</a:t>
                      </a:r>
                      <a:endParaRPr lang="en-US" sz="2400" b="1" dirty="0"/>
                    </a:p>
                  </a:txBody>
                  <a:tcPr/>
                </a:tc>
                <a:tc>
                  <a:txBody>
                    <a:bodyPr/>
                    <a:lstStyle/>
                    <a:p>
                      <a:pPr algn="ctr"/>
                      <a:r>
                        <a:rPr lang="en-US" sz="2400" dirty="0" smtClean="0"/>
                        <a:t>Power &amp;</a:t>
                      </a:r>
                      <a:r>
                        <a:rPr lang="en-US" sz="2400" baseline="0" dirty="0" smtClean="0"/>
                        <a:t> Information</a:t>
                      </a:r>
                      <a:endParaRPr lang="en-US" sz="2400" dirty="0"/>
                    </a:p>
                  </a:txBody>
                  <a:tcPr/>
                </a:tc>
                <a:tc>
                  <a:txBody>
                    <a:bodyPr/>
                    <a:lstStyle/>
                    <a:p>
                      <a:pPr algn="ctr"/>
                      <a:r>
                        <a:rPr lang="en-US" sz="2400" dirty="0" smtClean="0"/>
                        <a:t>Control</a:t>
                      </a:r>
                      <a:endParaRPr lang="en-US" sz="2400" dirty="0"/>
                    </a:p>
                  </a:txBody>
                  <a:tcPr/>
                </a:tc>
              </a:tr>
              <a:tr h="1032642">
                <a:tc>
                  <a:txBody>
                    <a:bodyPr/>
                    <a:lstStyle/>
                    <a:p>
                      <a:r>
                        <a:rPr lang="en-US" sz="2400" b="1" dirty="0" smtClean="0"/>
                        <a:t>Level 4</a:t>
                      </a:r>
                      <a:endParaRPr lang="en-US" sz="2400" b="1" dirty="0"/>
                    </a:p>
                  </a:txBody>
                  <a:tcPr/>
                </a:tc>
                <a:tc>
                  <a:txBody>
                    <a:bodyPr/>
                    <a:lstStyle/>
                    <a:p>
                      <a:pPr algn="ctr"/>
                      <a:r>
                        <a:rPr lang="en-US" sz="2400" dirty="0" smtClean="0"/>
                        <a:t>Power, Information &amp; Control</a:t>
                      </a:r>
                      <a:endParaRPr lang="en-US" sz="2400" dirty="0"/>
                    </a:p>
                  </a:txBody>
                  <a:tcPr/>
                </a:tc>
                <a:tc>
                  <a:txBody>
                    <a:bodyPr/>
                    <a:lstStyle/>
                    <a:p>
                      <a:pPr algn="ctr"/>
                      <a:r>
                        <a:rPr lang="en-US" sz="2400" dirty="0" smtClean="0"/>
                        <a:t>Monitor</a:t>
                      </a:r>
                      <a:endParaRPr lang="en-US" sz="2400" dirty="0"/>
                    </a:p>
                  </a:txBody>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Question </a:t>
            </a:r>
            <a:r>
              <a:rPr lang="en-US" dirty="0" smtClean="0"/>
              <a:t>?</a:t>
            </a:r>
            <a:endParaRPr lang="en-US" dirty="0"/>
          </a:p>
        </p:txBody>
      </p:sp>
      <p:sp>
        <p:nvSpPr>
          <p:cNvPr id="3" name="Rectangle 2"/>
          <p:cNvSpPr/>
          <p:nvPr/>
        </p:nvSpPr>
        <p:spPr>
          <a:xfrm>
            <a:off x="395536" y="2708920"/>
            <a:ext cx="8460432" cy="954107"/>
          </a:xfrm>
          <a:prstGeom prst="rect">
            <a:avLst/>
          </a:prstGeom>
        </p:spPr>
        <p:txBody>
          <a:bodyPr wrap="square">
            <a:spAutoFit/>
          </a:bodyPr>
          <a:lstStyle/>
          <a:p>
            <a:pPr algn="ctr"/>
            <a:r>
              <a:rPr lang="en-GB" sz="2800" dirty="0" smtClean="0"/>
              <a:t>At which of the four levels is human factors most needed?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052736"/>
          </a:xfrm>
        </p:spPr>
        <p:txBody>
          <a:bodyPr/>
          <a:lstStyle/>
          <a:p>
            <a:r>
              <a:rPr lang="en-GB" dirty="0" smtClean="0"/>
              <a:t>Use of Human Factors</a:t>
            </a:r>
            <a:endParaRPr lang="en-GB" dirty="0"/>
          </a:p>
        </p:txBody>
      </p:sp>
      <p:sp>
        <p:nvSpPr>
          <p:cNvPr id="3" name="Content Placeholder 2"/>
          <p:cNvSpPr>
            <a:spLocks noGrp="1"/>
          </p:cNvSpPr>
          <p:nvPr>
            <p:ph sz="quarter" idx="1"/>
          </p:nvPr>
        </p:nvSpPr>
        <p:spPr>
          <a:xfrm>
            <a:off x="179512" y="1196752"/>
            <a:ext cx="8754176" cy="5661248"/>
          </a:xfrm>
        </p:spPr>
        <p:txBody>
          <a:bodyPr>
            <a:normAutofit lnSpcReduction="10000"/>
          </a:bodyPr>
          <a:lstStyle/>
          <a:p>
            <a:pPr>
              <a:lnSpc>
                <a:spcPct val="150000"/>
              </a:lnSpc>
            </a:pPr>
            <a:r>
              <a:rPr lang="en-GB" dirty="0" smtClean="0"/>
              <a:t>Most people would select the fourth level, since it uses the most sophisticated technology. </a:t>
            </a:r>
          </a:p>
          <a:p>
            <a:pPr>
              <a:lnSpc>
                <a:spcPct val="150000"/>
              </a:lnSpc>
            </a:pPr>
            <a:r>
              <a:rPr lang="en-GB" dirty="0" smtClean="0"/>
              <a:t>People tend to associate human factors with high technology. </a:t>
            </a:r>
          </a:p>
          <a:p>
            <a:pPr>
              <a:lnSpc>
                <a:spcPct val="150000"/>
              </a:lnSpc>
            </a:pPr>
            <a:r>
              <a:rPr lang="en-GB" dirty="0" smtClean="0"/>
              <a:t>However, this is incorrect. </a:t>
            </a:r>
          </a:p>
          <a:p>
            <a:pPr>
              <a:lnSpc>
                <a:spcPct val="150000"/>
              </a:lnSpc>
            </a:pPr>
            <a:r>
              <a:rPr lang="en-GB" dirty="0" smtClean="0"/>
              <a:t> Human factors is needed at all four levels. </a:t>
            </a:r>
          </a:p>
          <a:p>
            <a:pPr>
              <a:lnSpc>
                <a:spcPct val="150000"/>
              </a:lnSpc>
            </a:pPr>
            <a:r>
              <a:rPr lang="en-GB" dirty="0" smtClean="0"/>
              <a:t>As long as people are required to function in systems at all four levels, society gains improved productivity by using human factors.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260648"/>
            <a:ext cx="7890080" cy="908720"/>
          </a:xfrm>
        </p:spPr>
        <p:txBody>
          <a:bodyPr>
            <a:normAutofit/>
          </a:bodyPr>
          <a:lstStyle/>
          <a:p>
            <a:r>
              <a:rPr lang="en-GB" dirty="0" smtClean="0"/>
              <a:t>Uses of Human Factors</a:t>
            </a:r>
            <a:endParaRPr lang="en-GB" dirty="0"/>
          </a:p>
        </p:txBody>
      </p:sp>
      <p:sp>
        <p:nvSpPr>
          <p:cNvPr id="3" name="Content Placeholder 2"/>
          <p:cNvSpPr>
            <a:spLocks noGrp="1"/>
          </p:cNvSpPr>
          <p:nvPr>
            <p:ph sz="quarter" idx="1"/>
          </p:nvPr>
        </p:nvSpPr>
        <p:spPr>
          <a:xfrm>
            <a:off x="179512" y="1484784"/>
            <a:ext cx="8754176" cy="5184576"/>
          </a:xfrm>
        </p:spPr>
        <p:txBody>
          <a:bodyPr>
            <a:normAutofit fontScale="62500" lnSpcReduction="20000"/>
          </a:bodyPr>
          <a:lstStyle/>
          <a:p>
            <a:pPr>
              <a:lnSpc>
                <a:spcPct val="170000"/>
              </a:lnSpc>
            </a:pPr>
            <a:r>
              <a:rPr lang="en-GB" sz="3600" b="1" dirty="0" smtClean="0"/>
              <a:t>Human factors </a:t>
            </a:r>
            <a:r>
              <a:rPr lang="en-GB" sz="3600" dirty="0" smtClean="0"/>
              <a:t>is more difficult to apply at </a:t>
            </a:r>
            <a:r>
              <a:rPr lang="en-GB" sz="3600" b="1" dirty="0" smtClean="0"/>
              <a:t>higher levels</a:t>
            </a:r>
            <a:r>
              <a:rPr lang="en-GB" sz="3600" dirty="0" smtClean="0"/>
              <a:t>, because of the great </a:t>
            </a:r>
            <a:r>
              <a:rPr lang="en-GB" sz="3600" b="1" dirty="0" smtClean="0"/>
              <a:t>system </a:t>
            </a:r>
            <a:r>
              <a:rPr lang="en-GB" sz="3600" b="1" dirty="0" smtClean="0"/>
              <a:t>complexity and this </a:t>
            </a:r>
            <a:r>
              <a:rPr lang="en-GB" sz="3600" dirty="0" smtClean="0"/>
              <a:t>implies more choices for system designers. </a:t>
            </a:r>
          </a:p>
          <a:p>
            <a:pPr>
              <a:lnSpc>
                <a:spcPct val="170000"/>
              </a:lnSpc>
            </a:pPr>
            <a:r>
              <a:rPr lang="en-GB" sz="3600" dirty="0" smtClean="0"/>
              <a:t>This large number of choices </a:t>
            </a:r>
            <a:r>
              <a:rPr lang="en-GB" sz="3600" b="1" dirty="0" smtClean="0"/>
              <a:t>takes longer to analyze</a:t>
            </a:r>
            <a:r>
              <a:rPr lang="en-GB" sz="3600" dirty="0" smtClean="0"/>
              <a:t>. </a:t>
            </a:r>
          </a:p>
          <a:p>
            <a:pPr>
              <a:lnSpc>
                <a:spcPct val="170000"/>
              </a:lnSpc>
            </a:pPr>
            <a:r>
              <a:rPr lang="en-GB" sz="3600" dirty="0" smtClean="0"/>
              <a:t>Since there is a trend to more sophisticated technology, where the human is a monitor of system behaviour rather than an active controller,  </a:t>
            </a:r>
            <a:r>
              <a:rPr lang="en-GB" sz="3600" b="1" dirty="0" smtClean="0"/>
              <a:t>more human factors efforts will be aimed at this level.</a:t>
            </a:r>
            <a:r>
              <a:rPr lang="en-GB" dirty="0" smtClean="0"/>
              <a:t/>
            </a:r>
            <a:br>
              <a:rPr lang="en-GB" dirty="0" smtClean="0"/>
            </a:br>
            <a:endParaRPr lang="en-GB" dirty="0" smtClean="0"/>
          </a:p>
          <a:p>
            <a:endParaRPr lang="en-GB"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51520" y="1412776"/>
            <a:ext cx="8682168" cy="5184576"/>
          </a:xfrm>
        </p:spPr>
        <p:txBody>
          <a:bodyPr>
            <a:normAutofit/>
          </a:bodyPr>
          <a:lstStyle/>
          <a:p>
            <a:r>
              <a:rPr lang="en-GB" dirty="0" smtClean="0"/>
              <a:t>Before the </a:t>
            </a:r>
            <a:r>
              <a:rPr lang="en-GB" dirty="0" err="1" smtClean="0"/>
              <a:t>Ergonomist</a:t>
            </a:r>
            <a:r>
              <a:rPr lang="en-GB" dirty="0" smtClean="0"/>
              <a:t> can get down to work</a:t>
            </a:r>
            <a:r>
              <a:rPr lang="en-GB" dirty="0" smtClean="0">
                <a:solidFill>
                  <a:srgbClr val="FF0000"/>
                </a:solidFill>
              </a:rPr>
              <a:t>, a more general philosophical question must be raised</a:t>
            </a:r>
            <a:r>
              <a:rPr lang="en-GB" dirty="0" smtClean="0"/>
              <a:t>. </a:t>
            </a:r>
          </a:p>
          <a:p>
            <a:r>
              <a:rPr lang="en-GB" dirty="0" smtClean="0"/>
              <a:t>One approach to human as monitor realizes that most of the time the system works quite well without human intervention. </a:t>
            </a:r>
          </a:p>
          <a:p>
            <a:r>
              <a:rPr lang="en-GB" dirty="0" smtClean="0"/>
              <a:t>Indeed, the system often will work better if the human keeps hands off. </a:t>
            </a:r>
          </a:p>
          <a:p>
            <a:r>
              <a:rPr lang="en-GB" dirty="0" smtClean="0"/>
              <a:t>This will, on the average, decrease the opportunity for </a:t>
            </a:r>
            <a:r>
              <a:rPr lang="en-GB" b="1" dirty="0" smtClean="0">
                <a:solidFill>
                  <a:srgbClr val="FF0000"/>
                </a:solidFill>
              </a:rPr>
              <a:t>human error </a:t>
            </a:r>
            <a:r>
              <a:rPr lang="en-GB" dirty="0" smtClean="0"/>
              <a:t>and so </a:t>
            </a:r>
            <a:r>
              <a:rPr lang="en-GB" b="1" dirty="0" smtClean="0">
                <a:solidFill>
                  <a:srgbClr val="FF0000"/>
                </a:solidFill>
              </a:rPr>
              <a:t>increase system reliability</a:t>
            </a:r>
            <a:r>
              <a:rPr lang="en-GB" dirty="0" smtClean="0"/>
              <a:t>. </a:t>
            </a:r>
          </a:p>
          <a:p>
            <a:r>
              <a:rPr lang="en-GB" dirty="0" smtClean="0"/>
              <a:t>Furthermore, </a:t>
            </a:r>
            <a:r>
              <a:rPr lang="en-GB" b="1" dirty="0" smtClean="0">
                <a:solidFill>
                  <a:srgbClr val="FF0000"/>
                </a:solidFill>
              </a:rPr>
              <a:t>it will lower operating costs </a:t>
            </a:r>
            <a:r>
              <a:rPr lang="en-GB" dirty="0" smtClean="0"/>
              <a:t>by substituting machines for people.</a:t>
            </a:r>
            <a:endParaRPr lang="en-GB" dirty="0"/>
          </a:p>
        </p:txBody>
      </p:sp>
      <p:sp>
        <p:nvSpPr>
          <p:cNvPr id="4" name="TextBox 3"/>
          <p:cNvSpPr txBox="1"/>
          <p:nvPr/>
        </p:nvSpPr>
        <p:spPr>
          <a:xfrm>
            <a:off x="179512" y="332656"/>
            <a:ext cx="8712968" cy="646331"/>
          </a:xfrm>
          <a:prstGeom prst="rect">
            <a:avLst/>
          </a:prstGeom>
          <a:noFill/>
        </p:spPr>
        <p:txBody>
          <a:bodyPr wrap="square" rtlCol="0">
            <a:spAutoFit/>
          </a:bodyPr>
          <a:lstStyle/>
          <a:p>
            <a:pPr algn="ctr"/>
            <a:r>
              <a:rPr lang="en-US" sz="3600" dirty="0" smtClean="0">
                <a:solidFill>
                  <a:schemeClr val="bg1">
                    <a:lumMod val="65000"/>
                  </a:schemeClr>
                </a:solidFill>
              </a:rPr>
              <a:t>Critical Philosophical Question</a:t>
            </a:r>
            <a:endParaRPr lang="en-US" sz="3600" dirty="0">
              <a:solidFill>
                <a:schemeClr val="bg1">
                  <a:lumMod val="65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Second Philosophical Position</a:t>
            </a:r>
            <a:endParaRPr lang="en-GB" dirty="0"/>
          </a:p>
        </p:txBody>
      </p:sp>
      <p:sp>
        <p:nvSpPr>
          <p:cNvPr id="3" name="Content Placeholder 2"/>
          <p:cNvSpPr>
            <a:spLocks noGrp="1"/>
          </p:cNvSpPr>
          <p:nvPr>
            <p:ph sz="quarter" idx="1"/>
          </p:nvPr>
        </p:nvSpPr>
        <p:spPr>
          <a:xfrm>
            <a:off x="301752" y="1412776"/>
            <a:ext cx="8503920" cy="5112568"/>
          </a:xfrm>
        </p:spPr>
        <p:txBody>
          <a:bodyPr>
            <a:normAutofit fontScale="92500" lnSpcReduction="10000"/>
          </a:bodyPr>
          <a:lstStyle/>
          <a:p>
            <a:r>
              <a:rPr lang="en-GB" b="1" dirty="0" smtClean="0"/>
              <a:t>Keeps the human operator involved </a:t>
            </a:r>
            <a:r>
              <a:rPr lang="en-GB" dirty="0" smtClean="0"/>
              <a:t>as much as possible in the system, </a:t>
            </a:r>
            <a:r>
              <a:rPr lang="en-GB" b="1" dirty="0" smtClean="0"/>
              <a:t>even if this means creating artificial tasks</a:t>
            </a:r>
            <a:r>
              <a:rPr lang="en-GB" dirty="0" smtClean="0"/>
              <a:t>, such as logging in display readings by hand, to keep the person busy. </a:t>
            </a:r>
          </a:p>
          <a:p>
            <a:r>
              <a:rPr lang="en-GB" dirty="0" smtClean="0"/>
              <a:t>Thus, </a:t>
            </a:r>
            <a:r>
              <a:rPr lang="en-GB" b="1" dirty="0" smtClean="0">
                <a:solidFill>
                  <a:srgbClr val="FF0000"/>
                </a:solidFill>
              </a:rPr>
              <a:t>should a machine part of the system fail, the human will be able to leap in and fix the problem</a:t>
            </a:r>
            <a:r>
              <a:rPr lang="en-GB" dirty="0" smtClean="0"/>
              <a:t>. </a:t>
            </a:r>
          </a:p>
          <a:p>
            <a:pPr lvl="1"/>
            <a:r>
              <a:rPr lang="en-GB" dirty="0" smtClean="0"/>
              <a:t>Thus, this philosophy argues that if you want to land a probe on the moon, it is best to have human astronauts along in case something unexpected goes wrong. </a:t>
            </a:r>
          </a:p>
          <a:p>
            <a:r>
              <a:rPr lang="en-GB" dirty="0" smtClean="0"/>
              <a:t>The human is clever and adaptive and can often solve unanticipated problems. </a:t>
            </a:r>
          </a:p>
          <a:p>
            <a:r>
              <a:rPr lang="en-GB" dirty="0" smtClean="0"/>
              <a:t>This takes us to the next topic, dividing work between people and machines. </a:t>
            </a:r>
          </a:p>
          <a:p>
            <a:endParaRPr lang="en-GB"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Rectangle 2"/>
          <p:cNvSpPr/>
          <p:nvPr/>
        </p:nvSpPr>
        <p:spPr>
          <a:xfrm>
            <a:off x="611560" y="2136338"/>
            <a:ext cx="8136904" cy="1480021"/>
          </a:xfrm>
          <a:prstGeom prst="rect">
            <a:avLst/>
          </a:prstGeom>
        </p:spPr>
        <p:txBody>
          <a:bodyPr wrap="square">
            <a:spAutoFit/>
          </a:bodyPr>
          <a:lstStyle/>
          <a:p>
            <a:pPr algn="ctr">
              <a:lnSpc>
                <a:spcPct val="150000"/>
              </a:lnSpc>
            </a:pPr>
            <a:r>
              <a:rPr lang="en-GB" sz="3200" dirty="0" smtClean="0"/>
              <a:t>Which philosophy do you believe in or which should your company adopt? </a:t>
            </a:r>
            <a:endParaRPr lang="en-US" sz="3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Guide to Including Human Beings</a:t>
            </a:r>
            <a:endParaRPr lang="en-US" dirty="0"/>
          </a:p>
        </p:txBody>
      </p:sp>
      <p:sp>
        <p:nvSpPr>
          <p:cNvPr id="3" name="Rectangle 2"/>
          <p:cNvSpPr/>
          <p:nvPr/>
        </p:nvSpPr>
        <p:spPr>
          <a:xfrm>
            <a:off x="323528" y="1988840"/>
            <a:ext cx="8568952" cy="3416320"/>
          </a:xfrm>
          <a:prstGeom prst="rect">
            <a:avLst/>
          </a:prstGeom>
        </p:spPr>
        <p:txBody>
          <a:bodyPr wrap="square">
            <a:spAutoFit/>
          </a:bodyPr>
          <a:lstStyle/>
          <a:p>
            <a:pPr algn="ctr">
              <a:lnSpc>
                <a:spcPct val="150000"/>
              </a:lnSpc>
            </a:pPr>
            <a:r>
              <a:rPr lang="en-GB" sz="2400" b="1" dirty="0" smtClean="0">
                <a:solidFill>
                  <a:srgbClr val="FF0000"/>
                </a:solidFill>
              </a:rPr>
              <a:t>Do not </a:t>
            </a:r>
            <a:r>
              <a:rPr lang="en-GB" sz="2400" dirty="0" smtClean="0"/>
              <a:t>include a human in a system when </a:t>
            </a:r>
            <a:r>
              <a:rPr lang="en-GB" sz="2400" b="1" dirty="0" smtClean="0">
                <a:solidFill>
                  <a:srgbClr val="FF0000"/>
                </a:solidFill>
              </a:rPr>
              <a:t>there is little for the person to contribute</a:t>
            </a:r>
            <a:r>
              <a:rPr lang="en-GB" sz="2400" dirty="0" smtClean="0"/>
              <a:t>. </a:t>
            </a:r>
          </a:p>
          <a:p>
            <a:pPr algn="ctr">
              <a:lnSpc>
                <a:spcPct val="150000"/>
              </a:lnSpc>
            </a:pPr>
            <a:r>
              <a:rPr lang="en-GB" sz="2400" dirty="0" smtClean="0"/>
              <a:t>In fact, such an undemanding job is quite stressful and unpleasant. </a:t>
            </a:r>
          </a:p>
          <a:p>
            <a:pPr algn="ctr">
              <a:lnSpc>
                <a:spcPct val="150000"/>
              </a:lnSpc>
            </a:pPr>
            <a:r>
              <a:rPr lang="en-GB" sz="2400" dirty="0" smtClean="0"/>
              <a:t>Human factors expert has an obligation to provide meaningful work for people. </a:t>
            </a:r>
            <a:endParaRPr lang="en-US"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t>
            </a:r>
            <a:r>
              <a:rPr lang="en-GB" dirty="0"/>
              <a:t>Allocation of Functions</a:t>
            </a:r>
          </a:p>
        </p:txBody>
      </p:sp>
      <p:sp>
        <p:nvSpPr>
          <p:cNvPr id="3" name="Content Placeholder 2"/>
          <p:cNvSpPr>
            <a:spLocks noGrp="1"/>
          </p:cNvSpPr>
          <p:nvPr>
            <p:ph sz="quarter" idx="1"/>
          </p:nvPr>
        </p:nvSpPr>
        <p:spPr>
          <a:xfrm>
            <a:off x="179512" y="1600200"/>
            <a:ext cx="8964488" cy="5069160"/>
          </a:xfrm>
        </p:spPr>
        <p:txBody>
          <a:bodyPr>
            <a:normAutofit/>
          </a:bodyPr>
          <a:lstStyle/>
          <a:p>
            <a:pPr>
              <a:lnSpc>
                <a:spcPct val="150000"/>
              </a:lnSpc>
            </a:pPr>
            <a:r>
              <a:rPr lang="en-GB" dirty="0"/>
              <a:t>Allocation of function is the process whereby the designer decides which tasks (or functions) should be given (or allocated) to the machine sub- system and which to the human subsystem. </a:t>
            </a:r>
            <a:endParaRPr lang="en-GB" dirty="0" smtClean="0"/>
          </a:p>
          <a:p>
            <a:pPr>
              <a:lnSpc>
                <a:spcPct val="150000"/>
              </a:lnSpc>
            </a:pPr>
            <a:r>
              <a:rPr lang="en-GB" sz="2400" dirty="0" smtClean="0">
                <a:solidFill>
                  <a:srgbClr val="FF0000"/>
                </a:solidFill>
              </a:rPr>
              <a:t>For example, a machine is better at performing 100 arithmetic calculations within 10 seconds or lifting 500 pound castings. A person is better at recognizing patterns embedded in noise.</a:t>
            </a:r>
            <a:endParaRPr lang="en-GB" sz="2400"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0"/>
            <a:ext cx="8106104" cy="980728"/>
          </a:xfrm>
        </p:spPr>
        <p:txBody>
          <a:bodyPr>
            <a:normAutofit/>
          </a:bodyPr>
          <a:lstStyle/>
          <a:p>
            <a:r>
              <a:rPr lang="en-GB" dirty="0" smtClean="0"/>
              <a:t>Allocation of Functions</a:t>
            </a:r>
            <a:endParaRPr lang="en-GB" dirty="0"/>
          </a:p>
        </p:txBody>
      </p:sp>
      <p:sp>
        <p:nvSpPr>
          <p:cNvPr id="3" name="Content Placeholder 2"/>
          <p:cNvSpPr>
            <a:spLocks noGrp="1"/>
          </p:cNvSpPr>
          <p:nvPr>
            <p:ph sz="quarter" idx="1"/>
          </p:nvPr>
        </p:nvSpPr>
        <p:spPr>
          <a:xfrm>
            <a:off x="323528" y="1556792"/>
            <a:ext cx="8610160" cy="5301208"/>
          </a:xfrm>
        </p:spPr>
        <p:txBody>
          <a:bodyPr>
            <a:normAutofit/>
          </a:bodyPr>
          <a:lstStyle/>
          <a:p>
            <a:pPr>
              <a:lnSpc>
                <a:spcPct val="150000"/>
              </a:lnSpc>
            </a:pPr>
            <a:r>
              <a:rPr lang="en-GB" dirty="0" smtClean="0"/>
              <a:t>In real life the designer tries </a:t>
            </a:r>
            <a:r>
              <a:rPr lang="en-GB" b="1" dirty="0" smtClean="0">
                <a:solidFill>
                  <a:srgbClr val="FF0000"/>
                </a:solidFill>
              </a:rPr>
              <a:t>to delegate as many functions </a:t>
            </a:r>
            <a:r>
              <a:rPr lang="en-GB" dirty="0" smtClean="0"/>
              <a:t>as possible to machines. </a:t>
            </a:r>
          </a:p>
          <a:p>
            <a:pPr>
              <a:lnSpc>
                <a:spcPct val="150000"/>
              </a:lnSpc>
            </a:pPr>
            <a:r>
              <a:rPr lang="en-GB" dirty="0" smtClean="0"/>
              <a:t>The </a:t>
            </a:r>
            <a:r>
              <a:rPr lang="en-GB" b="1" dirty="0" smtClean="0">
                <a:solidFill>
                  <a:srgbClr val="FF0000"/>
                </a:solidFill>
              </a:rPr>
              <a:t>human gets stuck with the leftover functions</a:t>
            </a:r>
            <a:r>
              <a:rPr lang="en-GB" dirty="0" smtClean="0"/>
              <a:t>. </a:t>
            </a:r>
          </a:p>
          <a:p>
            <a:pPr>
              <a:lnSpc>
                <a:spcPct val="150000"/>
              </a:lnSpc>
            </a:pPr>
            <a:r>
              <a:rPr lang="en-GB" dirty="0" smtClean="0"/>
              <a:t>T</a:t>
            </a:r>
            <a:r>
              <a:rPr lang="en-GB" dirty="0" smtClean="0"/>
              <a:t>here must be a </a:t>
            </a:r>
            <a:r>
              <a:rPr lang="en-GB" b="1" dirty="0" smtClean="0">
                <a:solidFill>
                  <a:srgbClr val="FF0000"/>
                </a:solidFill>
              </a:rPr>
              <a:t>rational deliberative process </a:t>
            </a:r>
            <a:r>
              <a:rPr lang="en-GB" b="1" dirty="0" smtClean="0">
                <a:solidFill>
                  <a:srgbClr val="FF0000"/>
                </a:solidFill>
              </a:rPr>
              <a:t>to </a:t>
            </a:r>
            <a:r>
              <a:rPr lang="en-GB" dirty="0" smtClean="0"/>
              <a:t>carefully decide </a:t>
            </a:r>
            <a:r>
              <a:rPr lang="en-GB" dirty="0" smtClean="0"/>
              <a:t>if the person or the machine is better suited to some specific task. </a:t>
            </a:r>
          </a:p>
          <a:p>
            <a:endParaRPr lang="en-GB"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
            </a:r>
            <a:br>
              <a:rPr lang="en-GB" dirty="0" smtClean="0"/>
            </a:br>
            <a:r>
              <a:rPr lang="en-GB" b="1" dirty="0" smtClean="0"/>
              <a:t>Introduction</a:t>
            </a:r>
            <a:r>
              <a:rPr lang="en-GB" dirty="0" smtClean="0"/>
              <a:t> </a:t>
            </a:r>
            <a:endParaRPr lang="en-GB" dirty="0"/>
          </a:p>
        </p:txBody>
      </p:sp>
      <p:sp>
        <p:nvSpPr>
          <p:cNvPr id="3" name="Content Placeholder 2"/>
          <p:cNvSpPr>
            <a:spLocks noGrp="1"/>
          </p:cNvSpPr>
          <p:nvPr>
            <p:ph sz="quarter" idx="1"/>
          </p:nvPr>
        </p:nvSpPr>
        <p:spPr>
          <a:xfrm>
            <a:off x="301752" y="1527048"/>
            <a:ext cx="8662736" cy="4854280"/>
          </a:xfrm>
        </p:spPr>
        <p:txBody>
          <a:bodyPr>
            <a:normAutofit/>
          </a:bodyPr>
          <a:lstStyle/>
          <a:p>
            <a:pPr>
              <a:buNone/>
            </a:pPr>
            <a:r>
              <a:rPr lang="en-GB" dirty="0" smtClean="0"/>
              <a:t>Human </a:t>
            </a:r>
            <a:r>
              <a:rPr lang="en-GB" dirty="0"/>
              <a:t>Factors or </a:t>
            </a:r>
            <a:r>
              <a:rPr lang="en-GB" dirty="0" smtClean="0"/>
              <a:t>Ergonomics:</a:t>
            </a:r>
          </a:p>
          <a:p>
            <a:pPr>
              <a:lnSpc>
                <a:spcPct val="150000"/>
              </a:lnSpc>
            </a:pPr>
            <a:r>
              <a:rPr lang="en-GB" dirty="0" smtClean="0"/>
              <a:t> A </a:t>
            </a:r>
            <a:r>
              <a:rPr lang="en-GB" dirty="0">
                <a:solidFill>
                  <a:srgbClr val="FF0000"/>
                </a:solidFill>
              </a:rPr>
              <a:t>scientific discipline </a:t>
            </a:r>
            <a:r>
              <a:rPr lang="en-GB" dirty="0"/>
              <a:t>concerned with the </a:t>
            </a:r>
            <a:r>
              <a:rPr lang="en-GB" dirty="0">
                <a:solidFill>
                  <a:srgbClr val="FF0000"/>
                </a:solidFill>
              </a:rPr>
              <a:t>understanding of interactions </a:t>
            </a:r>
            <a:r>
              <a:rPr lang="en-GB" dirty="0"/>
              <a:t>among </a:t>
            </a:r>
            <a:r>
              <a:rPr lang="en-GB" dirty="0">
                <a:solidFill>
                  <a:srgbClr val="FF0000"/>
                </a:solidFill>
              </a:rPr>
              <a:t>humans</a:t>
            </a:r>
            <a:r>
              <a:rPr lang="en-GB" dirty="0"/>
              <a:t> and </a:t>
            </a:r>
            <a:r>
              <a:rPr lang="en-GB" dirty="0">
                <a:solidFill>
                  <a:srgbClr val="FF0000"/>
                </a:solidFill>
              </a:rPr>
              <a:t>other elements of a system</a:t>
            </a:r>
            <a:r>
              <a:rPr lang="en-GB" dirty="0"/>
              <a:t>, and </a:t>
            </a:r>
            <a:endParaRPr lang="en-GB" dirty="0" smtClean="0"/>
          </a:p>
          <a:p>
            <a:pPr>
              <a:lnSpc>
                <a:spcPct val="150000"/>
              </a:lnSpc>
            </a:pPr>
            <a:r>
              <a:rPr lang="en-GB" dirty="0" smtClean="0"/>
              <a:t>A </a:t>
            </a:r>
            <a:r>
              <a:rPr lang="en-GB" dirty="0">
                <a:solidFill>
                  <a:srgbClr val="FF0000"/>
                </a:solidFill>
              </a:rPr>
              <a:t>profession</a:t>
            </a:r>
            <a:r>
              <a:rPr lang="en-GB" dirty="0"/>
              <a:t> that applies </a:t>
            </a:r>
            <a:r>
              <a:rPr lang="en-GB" dirty="0">
                <a:solidFill>
                  <a:srgbClr val="FF0000"/>
                </a:solidFill>
              </a:rPr>
              <a:t>theory, principles, data and methods </a:t>
            </a:r>
            <a:r>
              <a:rPr lang="en-GB" dirty="0"/>
              <a:t>to design in order </a:t>
            </a:r>
            <a:r>
              <a:rPr lang="en-GB" dirty="0">
                <a:solidFill>
                  <a:srgbClr val="FF0000"/>
                </a:solidFill>
              </a:rPr>
              <a:t>to optimize human well-being </a:t>
            </a:r>
            <a:r>
              <a:rPr lang="en-GB" dirty="0"/>
              <a:t>and overall </a:t>
            </a:r>
            <a:r>
              <a:rPr lang="en-GB" dirty="0">
                <a:solidFill>
                  <a:srgbClr val="FF0000"/>
                </a:solidFill>
              </a:rPr>
              <a:t>system performance</a:t>
            </a:r>
            <a:r>
              <a:rPr lang="en-GB" dirty="0"/>
              <a:t>. </a:t>
            </a:r>
          </a:p>
          <a:p>
            <a:endParaRPr lang="en-GB"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908720"/>
          </a:xfrm>
        </p:spPr>
        <p:txBody>
          <a:bodyPr>
            <a:normAutofit/>
          </a:bodyPr>
          <a:lstStyle/>
          <a:p>
            <a:r>
              <a:rPr lang="en-GB" dirty="0" smtClean="0"/>
              <a:t>Allocation of Functions</a:t>
            </a:r>
            <a:endParaRPr lang="en-GB" dirty="0"/>
          </a:p>
        </p:txBody>
      </p:sp>
      <p:sp>
        <p:nvSpPr>
          <p:cNvPr id="3" name="Content Placeholder 2"/>
          <p:cNvSpPr>
            <a:spLocks noGrp="1"/>
          </p:cNvSpPr>
          <p:nvPr>
            <p:ph sz="quarter" idx="1"/>
          </p:nvPr>
        </p:nvSpPr>
        <p:spPr>
          <a:xfrm>
            <a:off x="179512" y="1628800"/>
            <a:ext cx="8754176" cy="5040560"/>
          </a:xfrm>
        </p:spPr>
        <p:txBody>
          <a:bodyPr>
            <a:normAutofit fontScale="92500" lnSpcReduction="20000"/>
          </a:bodyPr>
          <a:lstStyle/>
          <a:p>
            <a:r>
              <a:rPr lang="en-GB" dirty="0" smtClean="0"/>
              <a:t>The </a:t>
            </a:r>
            <a:r>
              <a:rPr lang="en-GB" dirty="0" smtClean="0">
                <a:solidFill>
                  <a:srgbClr val="FF0000"/>
                </a:solidFill>
              </a:rPr>
              <a:t>reliability</a:t>
            </a:r>
            <a:r>
              <a:rPr lang="en-GB" dirty="0" smtClean="0"/>
              <a:t> of </a:t>
            </a:r>
            <a:r>
              <a:rPr lang="en-GB" dirty="0" smtClean="0">
                <a:solidFill>
                  <a:srgbClr val="FF0000"/>
                </a:solidFill>
              </a:rPr>
              <a:t>machines can be increased less expensively</a:t>
            </a:r>
            <a:r>
              <a:rPr lang="en-GB" dirty="0" smtClean="0"/>
              <a:t> than can the </a:t>
            </a:r>
            <a:r>
              <a:rPr lang="en-GB" dirty="0" smtClean="0">
                <a:solidFill>
                  <a:srgbClr val="FF0000"/>
                </a:solidFill>
              </a:rPr>
              <a:t>reliability of people by putting extra components in parallel.</a:t>
            </a:r>
          </a:p>
          <a:p>
            <a:r>
              <a:rPr lang="en-GB" dirty="0" smtClean="0"/>
              <a:t> At one time, the machine subsystem was almost entirely hardware so that subsequent changes were difficult and expensive.</a:t>
            </a:r>
          </a:p>
          <a:p>
            <a:r>
              <a:rPr lang="en-GB" dirty="0" smtClean="0"/>
              <a:t> Now, software (computer programs), is as important as hardware in many machine subsystems. Software can be changed fairly easily. </a:t>
            </a:r>
          </a:p>
          <a:p>
            <a:r>
              <a:rPr lang="en-GB" dirty="0" smtClean="0"/>
              <a:t>The </a:t>
            </a:r>
            <a:r>
              <a:rPr lang="en-GB" dirty="0" smtClean="0">
                <a:solidFill>
                  <a:srgbClr val="FF0000"/>
                </a:solidFill>
              </a:rPr>
              <a:t>human was allocated some functions in older systems to allow flexibility for change</a:t>
            </a:r>
            <a:r>
              <a:rPr lang="en-GB" dirty="0" smtClean="0"/>
              <a:t>. Now this flexibility can be achieved through software modification making it practical for the designer to allocate even more functions to the machine. </a:t>
            </a:r>
          </a:p>
          <a:p>
            <a:endParaRPr lang="en-GB"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0"/>
            <a:ext cx="7818072" cy="1052736"/>
          </a:xfrm>
        </p:spPr>
        <p:txBody>
          <a:bodyPr/>
          <a:lstStyle/>
          <a:p>
            <a:r>
              <a:rPr lang="en-GB" dirty="0" smtClean="0"/>
              <a:t>Allocation of Functions</a:t>
            </a:r>
            <a:endParaRPr lang="en-GB" dirty="0"/>
          </a:p>
        </p:txBody>
      </p:sp>
      <p:sp>
        <p:nvSpPr>
          <p:cNvPr id="3" name="Content Placeholder 2"/>
          <p:cNvSpPr>
            <a:spLocks noGrp="1"/>
          </p:cNvSpPr>
          <p:nvPr>
            <p:ph sz="quarter" idx="1"/>
          </p:nvPr>
        </p:nvSpPr>
        <p:spPr>
          <a:xfrm>
            <a:off x="179512" y="1412776"/>
            <a:ext cx="8754176" cy="5445224"/>
          </a:xfrm>
        </p:spPr>
        <p:txBody>
          <a:bodyPr>
            <a:normAutofit fontScale="92500"/>
          </a:bodyPr>
          <a:lstStyle/>
          <a:p>
            <a:r>
              <a:rPr lang="en-GB" dirty="0" smtClean="0"/>
              <a:t>Therefore, the major decision in allocation of function involves </a:t>
            </a:r>
            <a:r>
              <a:rPr lang="en-GB" dirty="0" smtClean="0">
                <a:solidFill>
                  <a:srgbClr val="FF0000"/>
                </a:solidFill>
              </a:rPr>
              <a:t>checking that the human is left with a reasonable set of tasks</a:t>
            </a:r>
            <a:r>
              <a:rPr lang="en-GB" dirty="0" smtClean="0"/>
              <a:t>. </a:t>
            </a:r>
          </a:p>
          <a:p>
            <a:r>
              <a:rPr lang="en-GB" dirty="0" smtClean="0"/>
              <a:t>These tasks should </a:t>
            </a:r>
            <a:r>
              <a:rPr lang="en-GB" dirty="0" smtClean="0">
                <a:solidFill>
                  <a:srgbClr val="FF0000"/>
                </a:solidFill>
              </a:rPr>
              <a:t>neither overload nor </a:t>
            </a:r>
            <a:r>
              <a:rPr lang="en-GB" dirty="0" err="1" smtClean="0">
                <a:solidFill>
                  <a:srgbClr val="FF0000"/>
                </a:solidFill>
              </a:rPr>
              <a:t>underload</a:t>
            </a:r>
            <a:r>
              <a:rPr lang="en-GB" dirty="0" smtClean="0"/>
              <a:t> the operator's capabilities. </a:t>
            </a:r>
          </a:p>
          <a:p>
            <a:r>
              <a:rPr lang="en-GB" dirty="0" smtClean="0">
                <a:solidFill>
                  <a:srgbClr val="FF0000"/>
                </a:solidFill>
              </a:rPr>
              <a:t>In the case of overload it may be necessary to add a second human operator if the machine cannot assume more tasks. </a:t>
            </a:r>
          </a:p>
          <a:p>
            <a:r>
              <a:rPr lang="en-GB" dirty="0" smtClean="0"/>
              <a:t>In the case of </a:t>
            </a:r>
            <a:r>
              <a:rPr lang="en-GB" dirty="0" err="1" smtClean="0"/>
              <a:t>underload</a:t>
            </a:r>
            <a:r>
              <a:rPr lang="en-GB" dirty="0" smtClean="0"/>
              <a:t>, it may be advantageous to either take some tasks away from the machine or to have the human perform them in parallel with the machine. </a:t>
            </a:r>
          </a:p>
          <a:p>
            <a:r>
              <a:rPr lang="en-GB" dirty="0" smtClean="0"/>
              <a:t>In this latter case, the parallel tasks must be structured so that the human feels they are necessary and important. </a:t>
            </a:r>
          </a:p>
          <a:p>
            <a:endParaRPr lang="en-GB"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Allocation of Functions</a:t>
            </a:r>
            <a:endParaRPr lang="en-GB" dirty="0"/>
          </a:p>
        </p:txBody>
      </p:sp>
      <p:sp>
        <p:nvSpPr>
          <p:cNvPr id="3" name="Content Placeholder 2"/>
          <p:cNvSpPr>
            <a:spLocks noGrp="1"/>
          </p:cNvSpPr>
          <p:nvPr>
            <p:ph sz="quarter" idx="1"/>
          </p:nvPr>
        </p:nvSpPr>
        <p:spPr>
          <a:xfrm>
            <a:off x="0" y="1556792"/>
            <a:ext cx="8503920" cy="4572000"/>
          </a:xfrm>
        </p:spPr>
        <p:txBody>
          <a:bodyPr>
            <a:normAutofit/>
          </a:bodyPr>
          <a:lstStyle/>
          <a:p>
            <a:r>
              <a:rPr lang="en-GB" dirty="0" smtClean="0"/>
              <a:t>Some systems give the human the option of changing allocation of function on-line (in real time as the system is operating). </a:t>
            </a:r>
          </a:p>
          <a:p>
            <a:pPr lvl="1"/>
            <a:r>
              <a:rPr lang="en-GB" dirty="0" smtClean="0"/>
              <a:t>A simple example is the cruise control on your car. Engaging the cruise control allocates part of the workload, maintaining a constant vehicle speed, to the machine subsystem. There are times when such an allocation is desirable and other times when it makes more sense for the human to control vehicle speed. </a:t>
            </a:r>
          </a:p>
          <a:p>
            <a:r>
              <a:rPr lang="en-GB" dirty="0" smtClean="0"/>
              <a:t>The human controls allocation of function by deciding whether or not to engage the cruise control. </a:t>
            </a:r>
          </a:p>
          <a:p>
            <a:endParaRPr lang="en-GB"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0"/>
            <a:ext cx="7962088" cy="1124744"/>
          </a:xfrm>
        </p:spPr>
        <p:txBody>
          <a:bodyPr>
            <a:normAutofit/>
          </a:bodyPr>
          <a:lstStyle/>
          <a:p>
            <a:r>
              <a:rPr lang="en-GB" b="1" dirty="0" smtClean="0"/>
              <a:t>Achieving System Goals</a:t>
            </a:r>
            <a:endParaRPr lang="en-GB" dirty="0"/>
          </a:p>
        </p:txBody>
      </p:sp>
      <p:sp>
        <p:nvSpPr>
          <p:cNvPr id="3" name="Content Placeholder 2"/>
          <p:cNvSpPr>
            <a:spLocks noGrp="1"/>
          </p:cNvSpPr>
          <p:nvPr>
            <p:ph sz="quarter" idx="1"/>
          </p:nvPr>
        </p:nvSpPr>
        <p:spPr>
          <a:xfrm>
            <a:off x="179512" y="1412776"/>
            <a:ext cx="8964488" cy="5256584"/>
          </a:xfrm>
        </p:spPr>
        <p:txBody>
          <a:bodyPr>
            <a:normAutofit lnSpcReduction="10000"/>
          </a:bodyPr>
          <a:lstStyle/>
          <a:p>
            <a:r>
              <a:rPr lang="en-GB" dirty="0"/>
              <a:t>In order to achieve system goals, designers must proceed systematically. </a:t>
            </a:r>
            <a:endParaRPr lang="en-GB" dirty="0" smtClean="0"/>
          </a:p>
          <a:p>
            <a:r>
              <a:rPr lang="en-GB" dirty="0" smtClean="0"/>
              <a:t>The </a:t>
            </a:r>
            <a:r>
              <a:rPr lang="en-GB" dirty="0"/>
              <a:t>following convenient set of </a:t>
            </a:r>
            <a:r>
              <a:rPr lang="en-GB" dirty="0">
                <a:solidFill>
                  <a:srgbClr val="FF0000"/>
                </a:solidFill>
              </a:rPr>
              <a:t>seven relevant </a:t>
            </a:r>
            <a:r>
              <a:rPr lang="en-GB" dirty="0" smtClean="0">
                <a:solidFill>
                  <a:srgbClr val="FF0000"/>
                </a:solidFill>
              </a:rPr>
              <a:t>questions </a:t>
            </a:r>
            <a:r>
              <a:rPr lang="en-GB" dirty="0">
                <a:solidFill>
                  <a:srgbClr val="FF0000"/>
                </a:solidFill>
              </a:rPr>
              <a:t>can serve as a checklist for human factors specialists</a:t>
            </a:r>
            <a:r>
              <a:rPr lang="en-GB" dirty="0"/>
              <a:t>. </a:t>
            </a:r>
          </a:p>
          <a:p>
            <a:pPr lvl="0"/>
            <a:r>
              <a:rPr lang="en-GB" dirty="0" smtClean="0"/>
              <a:t>1.  What </a:t>
            </a:r>
            <a:r>
              <a:rPr lang="en-GB" dirty="0"/>
              <a:t>inputs and outputs must be provided to satisfy system goals? </a:t>
            </a:r>
          </a:p>
          <a:p>
            <a:pPr lvl="0"/>
            <a:r>
              <a:rPr lang="en-GB" dirty="0" smtClean="0"/>
              <a:t>2.  What </a:t>
            </a:r>
            <a:r>
              <a:rPr lang="en-GB" dirty="0"/>
              <a:t>operations are required to produce system outputs? </a:t>
            </a:r>
            <a:endParaRPr lang="en-GB" dirty="0" smtClean="0"/>
          </a:p>
          <a:p>
            <a:pPr lvl="1"/>
            <a:r>
              <a:rPr lang="en-GB" dirty="0" smtClean="0"/>
              <a:t>In</a:t>
            </a:r>
            <a:r>
              <a:rPr lang="en-GB" b="1" dirty="0" smtClean="0"/>
              <a:t> </a:t>
            </a:r>
            <a:r>
              <a:rPr lang="en-GB" dirty="0"/>
              <a:t>the postal example, some necessary operations would be sorting mail and transporting it. </a:t>
            </a:r>
          </a:p>
          <a:p>
            <a:r>
              <a:rPr lang="en-GB" dirty="0"/>
              <a:t> </a:t>
            </a:r>
            <a:r>
              <a:rPr lang="en-GB" dirty="0" smtClean="0"/>
              <a:t>3.	What </a:t>
            </a:r>
            <a:r>
              <a:rPr lang="en-GB" dirty="0"/>
              <a:t>functions should the person perform within the system? </a:t>
            </a:r>
          </a:p>
          <a:p>
            <a:endParaRPr lang="en-GB"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0"/>
            <a:ext cx="7890080" cy="1052736"/>
          </a:xfrm>
        </p:spPr>
        <p:txBody>
          <a:bodyPr>
            <a:normAutofit/>
          </a:bodyPr>
          <a:lstStyle/>
          <a:p>
            <a:r>
              <a:rPr lang="en-GB" b="1" dirty="0" smtClean="0"/>
              <a:t>Achieving system Goals</a:t>
            </a:r>
            <a:endParaRPr lang="en-GB" dirty="0"/>
          </a:p>
        </p:txBody>
      </p:sp>
      <p:sp>
        <p:nvSpPr>
          <p:cNvPr id="3" name="Content Placeholder 2"/>
          <p:cNvSpPr>
            <a:spLocks noGrp="1"/>
          </p:cNvSpPr>
          <p:nvPr>
            <p:ph sz="quarter" idx="1"/>
          </p:nvPr>
        </p:nvSpPr>
        <p:spPr>
          <a:xfrm>
            <a:off x="899592" y="1556792"/>
            <a:ext cx="8034096" cy="5112568"/>
          </a:xfrm>
        </p:spPr>
        <p:txBody>
          <a:bodyPr>
            <a:normAutofit/>
          </a:bodyPr>
          <a:lstStyle/>
          <a:p>
            <a:pPr lvl="0"/>
            <a:r>
              <a:rPr lang="en-GB" dirty="0" smtClean="0"/>
              <a:t>4.	What are the training and skill requirements of human operators? </a:t>
            </a:r>
          </a:p>
          <a:p>
            <a:pPr lvl="1"/>
            <a:r>
              <a:rPr lang="en-GB" dirty="0" smtClean="0"/>
              <a:t>More complicated machine subsystems do not necessarily imply lower personnel requirements. For example, the newer nuclear power plants with computer-driven control rooms require additional training because the operator has many more choices in calling up information on the CRT (cathode ray tube) display. </a:t>
            </a:r>
          </a:p>
          <a:p>
            <a:pPr lvl="0"/>
            <a:r>
              <a:rPr lang="en-GB" dirty="0" smtClean="0"/>
              <a:t>5.	Are the tasks demanded by the system compatible with human capabilities? </a:t>
            </a:r>
          </a:p>
          <a:p>
            <a:pPr lvl="1"/>
            <a:r>
              <a:rPr lang="en-GB" dirty="0" smtClean="0"/>
              <a:t>As mentioned earlier, the designer must avoid tasks that create either overload or </a:t>
            </a:r>
            <a:r>
              <a:rPr lang="en-GB" dirty="0" err="1" smtClean="0"/>
              <a:t>underload</a:t>
            </a:r>
            <a:r>
              <a:rPr lang="en-GB" dirty="0" smtClean="0"/>
              <a:t> for the human operator. </a:t>
            </a:r>
          </a:p>
          <a:p>
            <a:endParaRPr lang="en-GB"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38"/>
            <a:ext cx="8172400" cy="778098"/>
          </a:xfrm>
        </p:spPr>
        <p:txBody>
          <a:bodyPr>
            <a:normAutofit/>
          </a:bodyPr>
          <a:lstStyle/>
          <a:p>
            <a:r>
              <a:rPr lang="en-GB" b="1" dirty="0" smtClean="0"/>
              <a:t> Achieving system Goals</a:t>
            </a:r>
            <a:endParaRPr lang="en-GB" dirty="0"/>
          </a:p>
        </p:txBody>
      </p:sp>
      <p:sp>
        <p:nvSpPr>
          <p:cNvPr id="3" name="Content Placeholder 2"/>
          <p:cNvSpPr>
            <a:spLocks noGrp="1"/>
          </p:cNvSpPr>
          <p:nvPr>
            <p:ph sz="quarter" idx="1"/>
          </p:nvPr>
        </p:nvSpPr>
        <p:spPr>
          <a:xfrm>
            <a:off x="179512" y="1412776"/>
            <a:ext cx="8754176" cy="5410200"/>
          </a:xfrm>
        </p:spPr>
        <p:txBody>
          <a:bodyPr>
            <a:normAutofit/>
          </a:bodyPr>
          <a:lstStyle/>
          <a:p>
            <a:pPr lvl="0"/>
            <a:r>
              <a:rPr lang="en-GB" dirty="0" smtClean="0"/>
              <a:t>6.	What equipment interfaces does the human need to perform the job? </a:t>
            </a:r>
          </a:p>
          <a:p>
            <a:pPr lvl="1"/>
            <a:r>
              <a:rPr lang="en-GB" dirty="0" smtClean="0"/>
              <a:t>The specialist will devote a great deal of time to determining optimal displays and controls, operating procedures, and informational diagnostics. </a:t>
            </a:r>
          </a:p>
          <a:p>
            <a:pPr lvl="0"/>
            <a:r>
              <a:rPr lang="en-GB" dirty="0" smtClean="0"/>
              <a:t>7.	Does the person help or hurt the machine subsystem and vice versa? </a:t>
            </a:r>
          </a:p>
          <a:p>
            <a:pPr lvl="1"/>
            <a:r>
              <a:rPr lang="en-GB" dirty="0" smtClean="0"/>
              <a:t>For example, computers operate much faster than people so that the machine subsystem may not allow the human subsystem enough time to make decisions. </a:t>
            </a:r>
          </a:p>
          <a:p>
            <a:pPr lvl="1"/>
            <a:r>
              <a:rPr lang="en-GB" dirty="0" smtClean="0"/>
              <a:t>Similarly, the slow human may force the machine to wait for a human response instead of doing other tasks. </a:t>
            </a:r>
          </a:p>
          <a:p>
            <a:endParaRPr lang="en-GB"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0"/>
            <a:ext cx="7962088" cy="980728"/>
          </a:xfrm>
        </p:spPr>
        <p:txBody>
          <a:bodyPr/>
          <a:lstStyle/>
          <a:p>
            <a:r>
              <a:rPr lang="en-GB" b="1" dirty="0" smtClean="0"/>
              <a:t>Achieving system Goals</a:t>
            </a:r>
            <a:endParaRPr lang="en-GB" dirty="0"/>
          </a:p>
        </p:txBody>
      </p:sp>
      <p:sp>
        <p:nvSpPr>
          <p:cNvPr id="3" name="Content Placeholder 2"/>
          <p:cNvSpPr>
            <a:spLocks noGrp="1"/>
          </p:cNvSpPr>
          <p:nvPr>
            <p:ph sz="quarter" idx="1"/>
          </p:nvPr>
        </p:nvSpPr>
        <p:spPr>
          <a:xfrm>
            <a:off x="0" y="1412776"/>
            <a:ext cx="8933688" cy="5445224"/>
          </a:xfrm>
        </p:spPr>
        <p:txBody>
          <a:bodyPr>
            <a:normAutofit/>
          </a:bodyPr>
          <a:lstStyle/>
          <a:p>
            <a:r>
              <a:rPr lang="en-GB" dirty="0" smtClean="0"/>
              <a:t>Unless the system is very simple, the human factors specialist will not be able to answer all seven questions in a single pass. </a:t>
            </a:r>
          </a:p>
          <a:p>
            <a:r>
              <a:rPr lang="en-GB" dirty="0" smtClean="0"/>
              <a:t>Instead</a:t>
            </a:r>
            <a:r>
              <a:rPr lang="en-GB" dirty="0" smtClean="0">
                <a:solidFill>
                  <a:srgbClr val="FF0000"/>
                </a:solidFill>
              </a:rPr>
              <a:t>, the best answers for now will be listed and then as more information is acquired, the list will be gone through again and again. </a:t>
            </a:r>
          </a:p>
          <a:p>
            <a:r>
              <a:rPr lang="en-GB" dirty="0" smtClean="0"/>
              <a:t>We </a:t>
            </a:r>
            <a:r>
              <a:rPr lang="en-GB" dirty="0" smtClean="0"/>
              <a:t>seldom know enough to get all the answers right the first time. </a:t>
            </a:r>
          </a:p>
          <a:p>
            <a:r>
              <a:rPr lang="en-GB" dirty="0" smtClean="0"/>
              <a:t>Indeed, it is not unheard of for a system to go out the door with some questions unanswered due to lack of time or other resources.  </a:t>
            </a:r>
          </a:p>
          <a:p>
            <a:endParaRPr lang="en-GB"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0"/>
            <a:ext cx="8322128" cy="908720"/>
          </a:xfrm>
        </p:spPr>
        <p:txBody>
          <a:bodyPr>
            <a:normAutofit/>
          </a:bodyPr>
          <a:lstStyle/>
          <a:p>
            <a:r>
              <a:rPr lang="en-US" b="1" cap="all" dirty="0" smtClean="0"/>
              <a:t>SUPPORTING INFORMATION</a:t>
            </a:r>
            <a:endParaRPr lang="en-GB" dirty="0"/>
          </a:p>
        </p:txBody>
      </p:sp>
      <p:sp>
        <p:nvSpPr>
          <p:cNvPr id="3" name="Content Placeholder 2"/>
          <p:cNvSpPr>
            <a:spLocks noGrp="1"/>
          </p:cNvSpPr>
          <p:nvPr>
            <p:ph sz="quarter" idx="1"/>
          </p:nvPr>
        </p:nvSpPr>
        <p:spPr>
          <a:xfrm>
            <a:off x="179512" y="1268760"/>
            <a:ext cx="8964488" cy="5589240"/>
          </a:xfrm>
        </p:spPr>
        <p:txBody>
          <a:bodyPr>
            <a:normAutofit fontScale="77500" lnSpcReduction="20000"/>
          </a:bodyPr>
          <a:lstStyle/>
          <a:p>
            <a:pPr>
              <a:buNone/>
            </a:pPr>
            <a:endParaRPr lang="en-GB" b="1" dirty="0" smtClean="0"/>
          </a:p>
          <a:p>
            <a:r>
              <a:rPr lang="en-GB" dirty="0" smtClean="0"/>
              <a:t>If the human factors specialist could find an appropriate data table for any design situation, there would be little need for models. </a:t>
            </a:r>
          </a:p>
          <a:p>
            <a:r>
              <a:rPr lang="en-GB" dirty="0" smtClean="0"/>
              <a:t>Since this will never happen, there must be a way to bridge the gap between design problems and solutions. </a:t>
            </a:r>
          </a:p>
          <a:p>
            <a:r>
              <a:rPr lang="en-GB" dirty="0" smtClean="0"/>
              <a:t>One very important use of models allows the designer to make a reasonable guess in the absence of data. </a:t>
            </a:r>
          </a:p>
          <a:p>
            <a:endParaRPr lang="en-GB" dirty="0" smtClean="0"/>
          </a:p>
          <a:p>
            <a:r>
              <a:rPr lang="en-GB" dirty="0" smtClean="0">
                <a:solidFill>
                  <a:srgbClr val="FF0000"/>
                </a:solidFill>
              </a:rPr>
              <a:t>Models are abstract representations of systems or subsystems.   </a:t>
            </a:r>
          </a:p>
          <a:p>
            <a:endParaRPr lang="en-GB" dirty="0" smtClean="0">
              <a:solidFill>
                <a:srgbClr val="FF0000"/>
              </a:solidFill>
            </a:endParaRPr>
          </a:p>
          <a:p>
            <a:r>
              <a:rPr lang="en-GB" dirty="0" smtClean="0"/>
              <a:t>They can be physical, mathematical, verbal or combinations of these.</a:t>
            </a:r>
          </a:p>
          <a:p>
            <a:endParaRPr lang="en-GB" dirty="0" smtClean="0"/>
          </a:p>
          <a:p>
            <a:r>
              <a:rPr lang="en-GB" dirty="0" smtClean="0"/>
              <a:t>A scale model airplane in a wind tunnel is a physical model as is a set of electronic components wired together to represent a tornado. </a:t>
            </a:r>
          </a:p>
          <a:p>
            <a:pPr>
              <a:buNone/>
            </a:pPr>
            <a:endParaRPr lang="en-GB" dirty="0" smtClean="0"/>
          </a:p>
          <a:p>
            <a:r>
              <a:rPr lang="en-GB" dirty="0" smtClean="0"/>
              <a:t>Almost any equation can be a mathematical model of a system. When quantitative models are not accurate or must be too complex, verbal descriptions are substituted.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332656"/>
            <a:ext cx="7930128" cy="720080"/>
          </a:xfrm>
        </p:spPr>
        <p:txBody>
          <a:bodyPr>
            <a:normAutofit fontScale="90000"/>
          </a:bodyPr>
          <a:lstStyle/>
          <a:p>
            <a:r>
              <a:rPr lang="en-US" b="1" cap="all" dirty="0" smtClean="0"/>
              <a:t/>
            </a:r>
            <a:br>
              <a:rPr lang="en-US" b="1" cap="all" dirty="0" smtClean="0"/>
            </a:br>
            <a:r>
              <a:rPr lang="en-US" b="1" cap="all" dirty="0" smtClean="0"/>
              <a:t/>
            </a:r>
            <a:br>
              <a:rPr lang="en-US" b="1" cap="all" dirty="0" smtClean="0"/>
            </a:br>
            <a:r>
              <a:rPr lang="en-US" b="1" cap="all" dirty="0" smtClean="0"/>
              <a:t/>
            </a:r>
            <a:br>
              <a:rPr lang="en-US" b="1" cap="all" dirty="0" smtClean="0"/>
            </a:br>
            <a:r>
              <a:rPr lang="en-US" b="1" cap="all" dirty="0" smtClean="0"/>
              <a:t>SUPPORTING INFORMATION</a:t>
            </a:r>
            <a:endParaRPr lang="en-GB" dirty="0"/>
          </a:p>
        </p:txBody>
      </p:sp>
      <p:sp>
        <p:nvSpPr>
          <p:cNvPr id="3" name="Content Placeholder 2"/>
          <p:cNvSpPr>
            <a:spLocks noGrp="1"/>
          </p:cNvSpPr>
          <p:nvPr>
            <p:ph sz="quarter" idx="1"/>
          </p:nvPr>
        </p:nvSpPr>
        <p:spPr>
          <a:xfrm>
            <a:off x="251520" y="1340768"/>
            <a:ext cx="8682168" cy="5328592"/>
          </a:xfrm>
        </p:spPr>
        <p:txBody>
          <a:bodyPr>
            <a:normAutofit fontScale="85000" lnSpcReduction="20000"/>
          </a:bodyPr>
          <a:lstStyle/>
          <a:p>
            <a:r>
              <a:rPr lang="en-GB" b="1" dirty="0" smtClean="0"/>
              <a:t>ENGINEERING ECONOMICS</a:t>
            </a:r>
          </a:p>
          <a:p>
            <a:pPr>
              <a:buNone/>
            </a:pPr>
            <a:endParaRPr lang="en-GB" b="1" dirty="0" smtClean="0"/>
          </a:p>
          <a:p>
            <a:r>
              <a:rPr lang="en-GB" dirty="0" smtClean="0"/>
              <a:t>Cost of  Design</a:t>
            </a:r>
          </a:p>
          <a:p>
            <a:r>
              <a:rPr lang="en-GB" dirty="0" smtClean="0"/>
              <a:t>The human factors specialist must be aware of the </a:t>
            </a:r>
            <a:r>
              <a:rPr lang="en-GB" dirty="0" smtClean="0">
                <a:solidFill>
                  <a:srgbClr val="FF0000"/>
                </a:solidFill>
              </a:rPr>
              <a:t>economic implications of human factors decisions</a:t>
            </a:r>
            <a:r>
              <a:rPr lang="en-GB" dirty="0" smtClean="0"/>
              <a:t>. </a:t>
            </a:r>
          </a:p>
          <a:p>
            <a:r>
              <a:rPr lang="en-GB" dirty="0" smtClean="0"/>
              <a:t>One issue that often arises is  a comparison of </a:t>
            </a:r>
            <a:r>
              <a:rPr lang="en-GB" dirty="0" smtClean="0">
                <a:solidFill>
                  <a:srgbClr val="FF0000"/>
                </a:solidFill>
              </a:rPr>
              <a:t>original system costs </a:t>
            </a:r>
            <a:r>
              <a:rPr lang="en-GB" dirty="0" smtClean="0"/>
              <a:t>(hardware plus installation) </a:t>
            </a:r>
            <a:r>
              <a:rPr lang="en-GB" dirty="0" smtClean="0">
                <a:solidFill>
                  <a:srgbClr val="FF0000"/>
                </a:solidFill>
              </a:rPr>
              <a:t>and operating costs </a:t>
            </a:r>
            <a:r>
              <a:rPr lang="en-GB" dirty="0" smtClean="0"/>
              <a:t>(including maintenance, updating system software, etc.) </a:t>
            </a:r>
          </a:p>
          <a:p>
            <a:r>
              <a:rPr lang="en-GB" dirty="0" smtClean="0"/>
              <a:t>Human factors decisions affect both original and operating costs. </a:t>
            </a:r>
          </a:p>
          <a:p>
            <a:r>
              <a:rPr lang="en-GB" dirty="0" smtClean="0"/>
              <a:t>The naive designer will weigh both kinds of costs equally by adding them to arrive at a total cost for the life of the system. </a:t>
            </a:r>
          </a:p>
          <a:p>
            <a:r>
              <a:rPr lang="en-GB" dirty="0" smtClean="0"/>
              <a:t>As we will soon demonstrate, this simple approach is incorrect </a:t>
            </a:r>
            <a:r>
              <a:rPr lang="en-GB" dirty="0" smtClean="0">
                <a:solidFill>
                  <a:srgbClr val="FF0000"/>
                </a:solidFill>
              </a:rPr>
              <a:t>because it neglects the time value of money. </a:t>
            </a:r>
          </a:p>
          <a:p>
            <a:pPr>
              <a:buNone/>
            </a:pPr>
            <a:endParaRPr lang="en-GB" dirty="0" smtClean="0"/>
          </a:p>
          <a:p>
            <a:pPr>
              <a:buNone/>
            </a:pPr>
            <a:r>
              <a:rPr lang="en-GB" b="1" dirty="0" smtClean="0"/>
              <a:t> </a:t>
            </a:r>
            <a:endParaRPr lang="en-GB"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smtClean="0"/>
              <a:t>ENGINEERING ECONOMICS</a:t>
            </a:r>
            <a:endParaRPr lang="en-GB" dirty="0"/>
          </a:p>
        </p:txBody>
      </p:sp>
      <p:sp>
        <p:nvSpPr>
          <p:cNvPr id="3" name="Content Placeholder 2"/>
          <p:cNvSpPr>
            <a:spLocks noGrp="1"/>
          </p:cNvSpPr>
          <p:nvPr>
            <p:ph sz="quarter" idx="1"/>
          </p:nvPr>
        </p:nvSpPr>
        <p:spPr/>
        <p:txBody>
          <a:bodyPr/>
          <a:lstStyle/>
          <a:p>
            <a:r>
              <a:rPr lang="en-GB" dirty="0" smtClean="0"/>
              <a:t>The factor 1/ (1 + </a:t>
            </a:r>
            <a:r>
              <a:rPr lang="en-GB" i="1" dirty="0" err="1" smtClean="0"/>
              <a:t>i</a:t>
            </a:r>
            <a:r>
              <a:rPr lang="en-GB" i="1" dirty="0" smtClean="0"/>
              <a:t>)</a:t>
            </a:r>
            <a:r>
              <a:rPr lang="en-GB" i="1" baseline="30000" dirty="0" smtClean="0"/>
              <a:t>N</a:t>
            </a:r>
            <a:r>
              <a:rPr lang="en-GB" i="1" dirty="0" smtClean="0"/>
              <a:t> </a:t>
            </a:r>
          </a:p>
          <a:p>
            <a:pPr>
              <a:buNone/>
            </a:pPr>
            <a:r>
              <a:rPr lang="en-GB" i="1" dirty="0" smtClean="0"/>
              <a:t>   </a:t>
            </a:r>
            <a:r>
              <a:rPr lang="en-GB" dirty="0" smtClean="0"/>
              <a:t>that multiples </a:t>
            </a:r>
            <a:r>
              <a:rPr lang="en-GB" i="1" dirty="0" smtClean="0"/>
              <a:t>FV </a:t>
            </a:r>
            <a:r>
              <a:rPr lang="en-GB" dirty="0" smtClean="0"/>
              <a:t>is called the </a:t>
            </a:r>
            <a:r>
              <a:rPr lang="en-GB" dirty="0" smtClean="0">
                <a:solidFill>
                  <a:srgbClr val="FF0000"/>
                </a:solidFill>
              </a:rPr>
              <a:t>present worth factor</a:t>
            </a:r>
            <a:r>
              <a:rPr lang="en-GB" dirty="0" smtClean="0"/>
              <a:t>. </a:t>
            </a:r>
          </a:p>
          <a:p>
            <a:pPr>
              <a:buFont typeface="Arial" pitchFamily="34" charset="0"/>
              <a:buChar char="•"/>
            </a:pPr>
            <a:r>
              <a:rPr lang="en-GB" dirty="0" smtClean="0"/>
              <a:t>Present worth factors for an interest rate </a:t>
            </a:r>
            <a:r>
              <a:rPr lang="en-GB" i="1" dirty="0" err="1" smtClean="0"/>
              <a:t>i</a:t>
            </a:r>
            <a:r>
              <a:rPr lang="en-GB" dirty="0" smtClean="0"/>
              <a:t> of 10% are given in Table 1-1.  </a:t>
            </a:r>
          </a:p>
          <a:p>
            <a:pPr>
              <a:buFont typeface="Arial" pitchFamily="34" charset="0"/>
              <a:buChar char="•"/>
            </a:pPr>
            <a:r>
              <a:rPr lang="en-GB" dirty="0" smtClean="0"/>
              <a:t>At a 10% interest rate the present value of ¢ 1 20 years from now is 15 p. </a:t>
            </a:r>
          </a:p>
          <a:p>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a:t>
            </a:r>
            <a:endParaRPr lang="en-GB" dirty="0"/>
          </a:p>
        </p:txBody>
      </p:sp>
      <p:sp>
        <p:nvSpPr>
          <p:cNvPr id="3" name="Content Placeholder 2"/>
          <p:cNvSpPr>
            <a:spLocks noGrp="1"/>
          </p:cNvSpPr>
          <p:nvPr>
            <p:ph sz="quarter" idx="1"/>
          </p:nvPr>
        </p:nvSpPr>
        <p:spPr>
          <a:xfrm>
            <a:off x="251520" y="1340768"/>
            <a:ext cx="8712968" cy="5256584"/>
          </a:xfrm>
        </p:spPr>
        <p:txBody>
          <a:bodyPr>
            <a:normAutofit/>
          </a:bodyPr>
          <a:lstStyle/>
          <a:p>
            <a:pPr>
              <a:lnSpc>
                <a:spcPct val="150000"/>
              </a:lnSpc>
              <a:buNone/>
            </a:pPr>
            <a:r>
              <a:rPr lang="en-GB" dirty="0"/>
              <a:t>Human Factors Specialists or Ergonomists contribute to </a:t>
            </a:r>
            <a:endParaRPr lang="en-GB" dirty="0" smtClean="0"/>
          </a:p>
          <a:p>
            <a:pPr>
              <a:lnSpc>
                <a:spcPct val="150000"/>
              </a:lnSpc>
            </a:pPr>
            <a:r>
              <a:rPr lang="en-GB" dirty="0" smtClean="0"/>
              <a:t>the </a:t>
            </a:r>
            <a:r>
              <a:rPr lang="en-GB" dirty="0">
                <a:solidFill>
                  <a:srgbClr val="FF0000"/>
                </a:solidFill>
              </a:rPr>
              <a:t>design</a:t>
            </a:r>
            <a:r>
              <a:rPr lang="en-GB" dirty="0"/>
              <a:t> and </a:t>
            </a:r>
            <a:r>
              <a:rPr lang="en-GB" dirty="0">
                <a:solidFill>
                  <a:srgbClr val="FF0000"/>
                </a:solidFill>
              </a:rPr>
              <a:t>evaluation</a:t>
            </a:r>
            <a:r>
              <a:rPr lang="en-GB" dirty="0"/>
              <a:t> of </a:t>
            </a:r>
            <a:r>
              <a:rPr lang="en-GB" dirty="0">
                <a:solidFill>
                  <a:srgbClr val="FF0000"/>
                </a:solidFill>
              </a:rPr>
              <a:t>tasks, </a:t>
            </a:r>
            <a:r>
              <a:rPr lang="en-GB" dirty="0" smtClean="0">
                <a:solidFill>
                  <a:srgbClr val="FF0000"/>
                </a:solidFill>
              </a:rPr>
              <a:t>jobs</a:t>
            </a:r>
            <a:r>
              <a:rPr lang="en-GB" dirty="0">
                <a:solidFill>
                  <a:srgbClr val="FF0000"/>
                </a:solidFill>
              </a:rPr>
              <a:t>, products, environments </a:t>
            </a:r>
            <a:r>
              <a:rPr lang="en-GB" dirty="0"/>
              <a:t>and </a:t>
            </a:r>
            <a:r>
              <a:rPr lang="en-GB" dirty="0">
                <a:solidFill>
                  <a:srgbClr val="FF0000"/>
                </a:solidFill>
              </a:rPr>
              <a:t>systems</a:t>
            </a:r>
            <a:r>
              <a:rPr lang="en-GB" dirty="0"/>
              <a:t> in order to make them </a:t>
            </a:r>
            <a:r>
              <a:rPr lang="en-GB" dirty="0">
                <a:solidFill>
                  <a:srgbClr val="FF0000"/>
                </a:solidFill>
              </a:rPr>
              <a:t>compatible</a:t>
            </a:r>
            <a:r>
              <a:rPr lang="en-GB" dirty="0"/>
              <a:t> with the </a:t>
            </a:r>
            <a:r>
              <a:rPr lang="en-GB" dirty="0">
                <a:solidFill>
                  <a:srgbClr val="FF0000"/>
                </a:solidFill>
              </a:rPr>
              <a:t>needs, abilities and limitations of people. </a:t>
            </a:r>
            <a:endParaRPr lang="en-GB" dirty="0" smtClean="0">
              <a:solidFill>
                <a:srgbClr val="FF0000"/>
              </a:solidFill>
            </a:endParaRPr>
          </a:p>
          <a:p>
            <a:pPr>
              <a:lnSpc>
                <a:spcPct val="150000"/>
              </a:lnSpc>
            </a:pPr>
            <a:r>
              <a:rPr lang="en-GB" dirty="0" smtClean="0"/>
              <a:t>In </a:t>
            </a:r>
            <a:r>
              <a:rPr lang="en-GB" dirty="0"/>
              <a:t>the work environment, ergonomics also helps to </a:t>
            </a:r>
            <a:r>
              <a:rPr lang="en-GB" dirty="0">
                <a:solidFill>
                  <a:srgbClr val="FF0000"/>
                </a:solidFill>
              </a:rPr>
              <a:t>increase productivity </a:t>
            </a:r>
            <a:r>
              <a:rPr lang="en-GB" dirty="0"/>
              <a:t>by </a:t>
            </a:r>
            <a:r>
              <a:rPr lang="en-GB" dirty="0">
                <a:solidFill>
                  <a:srgbClr val="FF0000"/>
                </a:solidFill>
              </a:rPr>
              <a:t>reducing worker discomfort </a:t>
            </a:r>
            <a:r>
              <a:rPr lang="en-GB" dirty="0"/>
              <a:t>and </a:t>
            </a:r>
            <a:r>
              <a:rPr lang="en-GB" dirty="0">
                <a:solidFill>
                  <a:srgbClr val="FF0000"/>
                </a:solidFill>
              </a:rPr>
              <a:t>fatigue</a:t>
            </a:r>
            <a:r>
              <a:rPr lang="en-GB" dirty="0"/>
              <a:t>. </a:t>
            </a:r>
          </a:p>
          <a:p>
            <a:endParaRPr lang="en-GB"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smtClean="0"/>
              <a:t>ENGINEERING ECONOMICS</a:t>
            </a:r>
            <a:endParaRPr lang="en-GB" dirty="0"/>
          </a:p>
        </p:txBody>
      </p:sp>
      <p:sp>
        <p:nvSpPr>
          <p:cNvPr id="3" name="Content Placeholder 2"/>
          <p:cNvSpPr>
            <a:spLocks noGrp="1"/>
          </p:cNvSpPr>
          <p:nvPr>
            <p:ph sz="quarter" idx="1"/>
          </p:nvPr>
        </p:nvSpPr>
        <p:spPr>
          <a:xfrm>
            <a:off x="251520" y="1447800"/>
            <a:ext cx="8682168" cy="5149552"/>
          </a:xfrm>
        </p:spPr>
        <p:txBody>
          <a:bodyPr>
            <a:normAutofit/>
          </a:bodyPr>
          <a:lstStyle/>
          <a:p>
            <a:r>
              <a:rPr lang="en-GB" dirty="0" smtClean="0"/>
              <a:t>Knowing how present value is calculated we can return to the fore- going example and determine the lifetime cost of a system based on original cost and operating costs. </a:t>
            </a:r>
          </a:p>
          <a:p>
            <a:r>
              <a:rPr lang="en-GB" dirty="0" smtClean="0"/>
              <a:t>We wish to compare two airplane navigation aids, which we cleverly call </a:t>
            </a:r>
            <a:r>
              <a:rPr lang="en-GB" dirty="0" smtClean="0">
                <a:solidFill>
                  <a:srgbClr val="FF0000"/>
                </a:solidFill>
              </a:rPr>
              <a:t>NAVAID A </a:t>
            </a:r>
            <a:r>
              <a:rPr lang="en-GB" dirty="0" smtClean="0"/>
              <a:t>and </a:t>
            </a:r>
            <a:r>
              <a:rPr lang="en-GB" dirty="0" smtClean="0">
                <a:solidFill>
                  <a:srgbClr val="FF0000"/>
                </a:solidFill>
              </a:rPr>
              <a:t>NAVAID B</a:t>
            </a:r>
            <a:r>
              <a:rPr lang="en-GB" dirty="0" smtClean="0"/>
              <a:t>. </a:t>
            </a:r>
            <a:br>
              <a:rPr lang="en-GB" dirty="0" smtClean="0"/>
            </a:br>
            <a:r>
              <a:rPr lang="en-GB" dirty="0" smtClean="0"/>
              <a:t>N AVAID A costs $20,000 and B costs only $12,000. </a:t>
            </a:r>
          </a:p>
          <a:p>
            <a:r>
              <a:rPr lang="en-GB" dirty="0" smtClean="0"/>
              <a:t>But B has a useful life of only 3 years versus 6 years for A. </a:t>
            </a:r>
            <a:endParaRPr lang="en-GB"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0"/>
            <a:ext cx="7890080" cy="1052736"/>
          </a:xfrm>
        </p:spPr>
        <p:txBody>
          <a:bodyPr>
            <a:normAutofit/>
          </a:bodyPr>
          <a:lstStyle/>
          <a:p>
            <a:r>
              <a:rPr lang="en-GB" b="1" dirty="0" smtClean="0"/>
              <a:t>ENGINEERING ECONOMICS</a:t>
            </a:r>
            <a:endParaRPr lang="en-GB" dirty="0"/>
          </a:p>
        </p:txBody>
      </p:sp>
      <p:sp>
        <p:nvSpPr>
          <p:cNvPr id="3" name="Content Placeholder 2"/>
          <p:cNvSpPr>
            <a:spLocks noGrp="1"/>
          </p:cNvSpPr>
          <p:nvPr>
            <p:ph sz="quarter" idx="1"/>
          </p:nvPr>
        </p:nvSpPr>
        <p:spPr>
          <a:xfrm>
            <a:off x="323528" y="1556792"/>
            <a:ext cx="8610160" cy="5040560"/>
          </a:xfrm>
        </p:spPr>
        <p:txBody>
          <a:bodyPr/>
          <a:lstStyle/>
          <a:p>
            <a:r>
              <a:rPr lang="en-GB" dirty="0" smtClean="0"/>
              <a:t>Assumed operating costs for the two systems are as follows:</a:t>
            </a:r>
          </a:p>
          <a:p>
            <a:endParaRPr lang="en-GB" dirty="0"/>
          </a:p>
        </p:txBody>
      </p:sp>
      <p:graphicFrame>
        <p:nvGraphicFramePr>
          <p:cNvPr id="4" name="Table 3"/>
          <p:cNvGraphicFramePr>
            <a:graphicFrameLocks noGrp="1"/>
          </p:cNvGraphicFramePr>
          <p:nvPr/>
        </p:nvGraphicFramePr>
        <p:xfrm>
          <a:off x="2339751" y="2132857"/>
          <a:ext cx="4536505" cy="4547122"/>
        </p:xfrm>
        <a:graphic>
          <a:graphicData uri="http://schemas.openxmlformats.org/drawingml/2006/table">
            <a:tbl>
              <a:tblPr/>
              <a:tblGrid>
                <a:gridCol w="960167"/>
                <a:gridCol w="1698930"/>
                <a:gridCol w="1877408"/>
              </a:tblGrid>
              <a:tr h="938731">
                <a:tc>
                  <a:txBody>
                    <a:bodyPr/>
                    <a:lstStyle/>
                    <a:p>
                      <a:pPr>
                        <a:lnSpc>
                          <a:spcPct val="115000"/>
                        </a:lnSpc>
                        <a:spcAft>
                          <a:spcPts val="1000"/>
                        </a:spcAft>
                      </a:pPr>
                      <a:r>
                        <a:rPr lang="en-GB" sz="2000">
                          <a:latin typeface="Times New Roman"/>
                          <a:ea typeface="Calibri"/>
                          <a:cs typeface="Times New Roman"/>
                        </a:rPr>
                        <a:t>YEAR</a:t>
                      </a:r>
                      <a:endParaRPr lang="en-GB" sz="200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GB" sz="2000">
                          <a:latin typeface="Times New Roman"/>
                          <a:ea typeface="Calibri"/>
                          <a:cs typeface="Times New Roman"/>
                        </a:rPr>
                        <a:t>NAVAID A</a:t>
                      </a:r>
                      <a:endParaRPr lang="en-GB" sz="200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GB" sz="2000">
                          <a:latin typeface="Times New Roman"/>
                          <a:ea typeface="Calibri"/>
                          <a:cs typeface="Times New Roman"/>
                        </a:rPr>
                        <a:t>NAVAID B</a:t>
                      </a:r>
                      <a:endParaRPr lang="en-GB" sz="200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9366">
                <a:tc>
                  <a:txBody>
                    <a:bodyPr/>
                    <a:lstStyle/>
                    <a:p>
                      <a:pPr>
                        <a:lnSpc>
                          <a:spcPct val="115000"/>
                        </a:lnSpc>
                        <a:spcAft>
                          <a:spcPts val="1000"/>
                        </a:spcAft>
                      </a:pPr>
                      <a:r>
                        <a:rPr lang="en-GB" sz="2000">
                          <a:latin typeface="Times New Roman"/>
                          <a:ea typeface="Calibri"/>
                          <a:cs typeface="Times New Roman"/>
                        </a:rPr>
                        <a:t>1</a:t>
                      </a:r>
                      <a:endParaRPr lang="en-GB" sz="200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spcAft>
                          <a:spcPts val="0"/>
                        </a:spcAft>
                      </a:pPr>
                      <a:r>
                        <a:rPr lang="en-GB" sz="2000">
                          <a:latin typeface="Times New Roman"/>
                          <a:ea typeface="Calibri"/>
                          <a:cs typeface="Times New Roman"/>
                        </a:rPr>
                        <a:t>4000 </a:t>
                      </a:r>
                      <a:endParaRPr lang="en-GB" sz="200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spcAft>
                          <a:spcPts val="0"/>
                        </a:spcAft>
                      </a:pPr>
                      <a:r>
                        <a:rPr lang="en-GB" sz="2000">
                          <a:latin typeface="Times New Roman"/>
                          <a:ea typeface="Calibri"/>
                          <a:cs typeface="Times New Roman"/>
                        </a:rPr>
                        <a:t>4000 </a:t>
                      </a:r>
                      <a:endParaRPr lang="en-GB" sz="200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r>
              <a:tr h="627805">
                <a:tc>
                  <a:txBody>
                    <a:bodyPr/>
                    <a:lstStyle/>
                    <a:p>
                      <a:pPr>
                        <a:lnSpc>
                          <a:spcPct val="115000"/>
                        </a:lnSpc>
                        <a:spcAft>
                          <a:spcPts val="1000"/>
                        </a:spcAft>
                      </a:pPr>
                      <a:r>
                        <a:rPr lang="en-GB" sz="2000">
                          <a:latin typeface="Times New Roman"/>
                          <a:ea typeface="Calibri"/>
                          <a:cs typeface="Times New Roman"/>
                        </a:rPr>
                        <a:t>2</a:t>
                      </a:r>
                      <a:endParaRPr lang="en-GB" sz="2000">
                        <a:latin typeface="Calibri"/>
                        <a:ea typeface="Calibri"/>
                        <a:cs typeface="Times New Roman"/>
                      </a:endParaRPr>
                    </a:p>
                  </a:txBody>
                  <a:tcPr marL="68580" marR="68580" marT="0" marB="0">
                    <a:lnL>
                      <a:noFill/>
                    </a:lnL>
                    <a:lnR>
                      <a:noFill/>
                    </a:lnR>
                    <a:lnT>
                      <a:noFill/>
                    </a:lnT>
                    <a:lnB>
                      <a:noFill/>
                    </a:lnB>
                  </a:tcPr>
                </a:tc>
                <a:tc>
                  <a:txBody>
                    <a:bodyPr/>
                    <a:lstStyle/>
                    <a:p>
                      <a:pPr>
                        <a:lnSpc>
                          <a:spcPct val="115000"/>
                        </a:lnSpc>
                        <a:spcAft>
                          <a:spcPts val="0"/>
                        </a:spcAft>
                      </a:pPr>
                      <a:r>
                        <a:rPr lang="en-GB" sz="2000">
                          <a:latin typeface="Times New Roman"/>
                          <a:ea typeface="Calibri"/>
                          <a:cs typeface="Times New Roman"/>
                        </a:rPr>
                        <a:t>4200 </a:t>
                      </a:r>
                      <a:endParaRPr lang="en-GB" sz="2000">
                        <a:latin typeface="Calibri"/>
                        <a:ea typeface="Calibri"/>
                        <a:cs typeface="Times New Roman"/>
                      </a:endParaRPr>
                    </a:p>
                  </a:txBody>
                  <a:tcPr marL="68580" marR="68580" marT="0" marB="0">
                    <a:lnL>
                      <a:noFill/>
                    </a:lnL>
                    <a:lnR>
                      <a:noFill/>
                    </a:lnR>
                    <a:lnT>
                      <a:noFill/>
                    </a:lnT>
                    <a:lnB>
                      <a:noFill/>
                    </a:lnB>
                  </a:tcPr>
                </a:tc>
                <a:tc>
                  <a:txBody>
                    <a:bodyPr/>
                    <a:lstStyle/>
                    <a:p>
                      <a:pPr>
                        <a:lnSpc>
                          <a:spcPct val="115000"/>
                        </a:lnSpc>
                        <a:spcAft>
                          <a:spcPts val="0"/>
                        </a:spcAft>
                      </a:pPr>
                      <a:r>
                        <a:rPr lang="en-GB" sz="2000">
                          <a:latin typeface="Times New Roman"/>
                          <a:ea typeface="Calibri"/>
                          <a:cs typeface="Times New Roman"/>
                        </a:rPr>
                        <a:t>4250 </a:t>
                      </a:r>
                      <a:endParaRPr lang="en-GB" sz="2000">
                        <a:latin typeface="Calibri"/>
                        <a:ea typeface="Calibri"/>
                        <a:cs typeface="Times New Roman"/>
                      </a:endParaRPr>
                    </a:p>
                  </a:txBody>
                  <a:tcPr marL="68580" marR="68580" marT="0" marB="0">
                    <a:lnL>
                      <a:noFill/>
                    </a:lnL>
                    <a:lnR>
                      <a:noFill/>
                    </a:lnR>
                    <a:lnT>
                      <a:noFill/>
                    </a:lnT>
                    <a:lnB>
                      <a:noFill/>
                    </a:lnB>
                  </a:tcPr>
                </a:tc>
              </a:tr>
              <a:tr h="627805">
                <a:tc>
                  <a:txBody>
                    <a:bodyPr/>
                    <a:lstStyle/>
                    <a:p>
                      <a:pPr>
                        <a:lnSpc>
                          <a:spcPct val="115000"/>
                        </a:lnSpc>
                        <a:spcAft>
                          <a:spcPts val="1000"/>
                        </a:spcAft>
                      </a:pPr>
                      <a:r>
                        <a:rPr lang="en-GB" sz="2000">
                          <a:latin typeface="Times New Roman"/>
                          <a:ea typeface="Calibri"/>
                          <a:cs typeface="Times New Roman"/>
                        </a:rPr>
                        <a:t>3</a:t>
                      </a:r>
                      <a:endParaRPr lang="en-GB" sz="2000">
                        <a:latin typeface="Calibri"/>
                        <a:ea typeface="Calibri"/>
                        <a:cs typeface="Times New Roman"/>
                      </a:endParaRPr>
                    </a:p>
                  </a:txBody>
                  <a:tcPr marL="68580" marR="68580" marT="0" marB="0">
                    <a:lnL>
                      <a:noFill/>
                    </a:lnL>
                    <a:lnR>
                      <a:noFill/>
                    </a:lnR>
                    <a:lnT>
                      <a:noFill/>
                    </a:lnT>
                    <a:lnB>
                      <a:noFill/>
                    </a:lnB>
                  </a:tcPr>
                </a:tc>
                <a:tc>
                  <a:txBody>
                    <a:bodyPr/>
                    <a:lstStyle/>
                    <a:p>
                      <a:pPr>
                        <a:lnSpc>
                          <a:spcPct val="115000"/>
                        </a:lnSpc>
                        <a:spcAft>
                          <a:spcPts val="0"/>
                        </a:spcAft>
                      </a:pPr>
                      <a:r>
                        <a:rPr lang="en-GB" sz="2000">
                          <a:latin typeface="Times New Roman"/>
                          <a:ea typeface="Calibri"/>
                          <a:cs typeface="Times New Roman"/>
                        </a:rPr>
                        <a:t>4400 </a:t>
                      </a:r>
                      <a:endParaRPr lang="en-GB" sz="2000">
                        <a:latin typeface="Calibri"/>
                        <a:ea typeface="Calibri"/>
                        <a:cs typeface="Times New Roman"/>
                      </a:endParaRPr>
                    </a:p>
                  </a:txBody>
                  <a:tcPr marL="68580" marR="68580" marT="0" marB="0">
                    <a:lnL>
                      <a:noFill/>
                    </a:lnL>
                    <a:lnR>
                      <a:noFill/>
                    </a:lnR>
                    <a:lnT>
                      <a:noFill/>
                    </a:lnT>
                    <a:lnB>
                      <a:noFill/>
                    </a:lnB>
                  </a:tcPr>
                </a:tc>
                <a:tc>
                  <a:txBody>
                    <a:bodyPr/>
                    <a:lstStyle/>
                    <a:p>
                      <a:pPr>
                        <a:lnSpc>
                          <a:spcPct val="115000"/>
                        </a:lnSpc>
                        <a:spcAft>
                          <a:spcPts val="1000"/>
                        </a:spcAft>
                      </a:pPr>
                      <a:r>
                        <a:rPr lang="en-GB" sz="2000">
                          <a:latin typeface="Times New Roman"/>
                          <a:ea typeface="Calibri"/>
                          <a:cs typeface="Times New Roman"/>
                        </a:rPr>
                        <a:t>4550</a:t>
                      </a:r>
                      <a:endParaRPr lang="en-GB" sz="2000">
                        <a:latin typeface="Calibri"/>
                        <a:ea typeface="Calibri"/>
                        <a:cs typeface="Times New Roman"/>
                      </a:endParaRPr>
                    </a:p>
                  </a:txBody>
                  <a:tcPr marL="68580" marR="68580" marT="0" marB="0">
                    <a:lnL>
                      <a:noFill/>
                    </a:lnL>
                    <a:lnR>
                      <a:noFill/>
                    </a:lnR>
                    <a:lnT>
                      <a:noFill/>
                    </a:lnT>
                    <a:lnB>
                      <a:noFill/>
                    </a:lnB>
                  </a:tcPr>
                </a:tc>
              </a:tr>
              <a:tr h="627805">
                <a:tc>
                  <a:txBody>
                    <a:bodyPr/>
                    <a:lstStyle/>
                    <a:p>
                      <a:pPr>
                        <a:lnSpc>
                          <a:spcPct val="115000"/>
                        </a:lnSpc>
                        <a:spcAft>
                          <a:spcPts val="1000"/>
                        </a:spcAft>
                      </a:pPr>
                      <a:r>
                        <a:rPr lang="en-GB" sz="2000">
                          <a:latin typeface="Times New Roman"/>
                          <a:ea typeface="Calibri"/>
                          <a:cs typeface="Times New Roman"/>
                        </a:rPr>
                        <a:t>4</a:t>
                      </a:r>
                      <a:endParaRPr lang="en-GB" sz="2000">
                        <a:latin typeface="Calibri"/>
                        <a:ea typeface="Calibri"/>
                        <a:cs typeface="Times New Roman"/>
                      </a:endParaRPr>
                    </a:p>
                  </a:txBody>
                  <a:tcPr marL="68580" marR="68580" marT="0" marB="0">
                    <a:lnL>
                      <a:noFill/>
                    </a:lnL>
                    <a:lnR>
                      <a:noFill/>
                    </a:lnR>
                    <a:lnT>
                      <a:noFill/>
                    </a:lnT>
                    <a:lnB>
                      <a:noFill/>
                    </a:lnB>
                  </a:tcPr>
                </a:tc>
                <a:tc>
                  <a:txBody>
                    <a:bodyPr/>
                    <a:lstStyle/>
                    <a:p>
                      <a:pPr>
                        <a:lnSpc>
                          <a:spcPct val="115000"/>
                        </a:lnSpc>
                        <a:spcAft>
                          <a:spcPts val="0"/>
                        </a:spcAft>
                      </a:pPr>
                      <a:r>
                        <a:rPr lang="en-GB" sz="2000">
                          <a:latin typeface="Times New Roman"/>
                          <a:ea typeface="Calibri"/>
                          <a:cs typeface="Times New Roman"/>
                        </a:rPr>
                        <a:t>4600 </a:t>
                      </a:r>
                      <a:endParaRPr lang="en-GB" sz="2000">
                        <a:latin typeface="Calibri"/>
                        <a:ea typeface="Calibri"/>
                        <a:cs typeface="Times New Roman"/>
                      </a:endParaRPr>
                    </a:p>
                  </a:txBody>
                  <a:tcPr marL="68580" marR="68580" marT="0" marB="0">
                    <a:lnL>
                      <a:noFill/>
                    </a:lnL>
                    <a:lnR>
                      <a:noFill/>
                    </a:lnR>
                    <a:lnT>
                      <a:noFill/>
                    </a:lnT>
                    <a:lnB>
                      <a:noFill/>
                    </a:lnB>
                  </a:tcPr>
                </a:tc>
                <a:tc>
                  <a:txBody>
                    <a:bodyPr/>
                    <a:lstStyle/>
                    <a:p>
                      <a:pPr>
                        <a:lnSpc>
                          <a:spcPct val="115000"/>
                        </a:lnSpc>
                        <a:spcAft>
                          <a:spcPts val="1000"/>
                        </a:spcAft>
                      </a:pPr>
                      <a:endParaRPr lang="en-GB" sz="2000">
                        <a:latin typeface="Times New Roman"/>
                        <a:ea typeface="Calibri"/>
                        <a:cs typeface="Times New Roman"/>
                      </a:endParaRPr>
                    </a:p>
                  </a:txBody>
                  <a:tcPr marL="68580" marR="68580" marT="0" marB="0">
                    <a:lnL>
                      <a:noFill/>
                    </a:lnL>
                    <a:lnR>
                      <a:noFill/>
                    </a:lnR>
                    <a:lnT>
                      <a:noFill/>
                    </a:lnT>
                    <a:lnB>
                      <a:noFill/>
                    </a:lnB>
                  </a:tcPr>
                </a:tc>
              </a:tr>
              <a:tr h="627805">
                <a:tc>
                  <a:txBody>
                    <a:bodyPr/>
                    <a:lstStyle/>
                    <a:p>
                      <a:pPr>
                        <a:lnSpc>
                          <a:spcPct val="115000"/>
                        </a:lnSpc>
                        <a:spcAft>
                          <a:spcPts val="1000"/>
                        </a:spcAft>
                      </a:pPr>
                      <a:r>
                        <a:rPr lang="en-GB" sz="2000">
                          <a:latin typeface="Times New Roman"/>
                          <a:ea typeface="Calibri"/>
                          <a:cs typeface="Times New Roman"/>
                        </a:rPr>
                        <a:t>5</a:t>
                      </a:r>
                      <a:endParaRPr lang="en-GB" sz="2000">
                        <a:latin typeface="Calibri"/>
                        <a:ea typeface="Calibri"/>
                        <a:cs typeface="Times New Roman"/>
                      </a:endParaRPr>
                    </a:p>
                  </a:txBody>
                  <a:tcPr marL="68580" marR="68580" marT="0" marB="0">
                    <a:lnL>
                      <a:noFill/>
                    </a:lnL>
                    <a:lnR>
                      <a:noFill/>
                    </a:lnR>
                    <a:lnT>
                      <a:noFill/>
                    </a:lnT>
                    <a:lnB>
                      <a:noFill/>
                    </a:lnB>
                  </a:tcPr>
                </a:tc>
                <a:tc>
                  <a:txBody>
                    <a:bodyPr/>
                    <a:lstStyle/>
                    <a:p>
                      <a:pPr>
                        <a:lnSpc>
                          <a:spcPct val="115000"/>
                        </a:lnSpc>
                        <a:spcAft>
                          <a:spcPts val="0"/>
                        </a:spcAft>
                      </a:pPr>
                      <a:r>
                        <a:rPr lang="en-GB" sz="2000">
                          <a:latin typeface="Times New Roman"/>
                          <a:ea typeface="Calibri"/>
                          <a:cs typeface="Times New Roman"/>
                        </a:rPr>
                        <a:t>4900 </a:t>
                      </a:r>
                      <a:endParaRPr lang="en-GB" sz="2000">
                        <a:latin typeface="Calibri"/>
                        <a:ea typeface="Calibri"/>
                        <a:cs typeface="Times New Roman"/>
                      </a:endParaRPr>
                    </a:p>
                  </a:txBody>
                  <a:tcPr marL="68580" marR="68580" marT="0" marB="0">
                    <a:lnL>
                      <a:noFill/>
                    </a:lnL>
                    <a:lnR>
                      <a:noFill/>
                    </a:lnR>
                    <a:lnT>
                      <a:noFill/>
                    </a:lnT>
                    <a:lnB>
                      <a:noFill/>
                    </a:lnB>
                  </a:tcPr>
                </a:tc>
                <a:tc>
                  <a:txBody>
                    <a:bodyPr/>
                    <a:lstStyle/>
                    <a:p>
                      <a:pPr>
                        <a:lnSpc>
                          <a:spcPct val="115000"/>
                        </a:lnSpc>
                        <a:spcAft>
                          <a:spcPts val="1000"/>
                        </a:spcAft>
                      </a:pPr>
                      <a:endParaRPr lang="en-GB" sz="2000">
                        <a:latin typeface="Times New Roman"/>
                        <a:ea typeface="Calibri"/>
                        <a:cs typeface="Times New Roman"/>
                      </a:endParaRPr>
                    </a:p>
                  </a:txBody>
                  <a:tcPr marL="68580" marR="68580" marT="0" marB="0">
                    <a:lnL>
                      <a:noFill/>
                    </a:lnL>
                    <a:lnR>
                      <a:noFill/>
                    </a:lnR>
                    <a:lnT>
                      <a:noFill/>
                    </a:lnT>
                    <a:lnB>
                      <a:noFill/>
                    </a:lnB>
                  </a:tcPr>
                </a:tc>
              </a:tr>
              <a:tr h="627805">
                <a:tc>
                  <a:txBody>
                    <a:bodyPr/>
                    <a:lstStyle/>
                    <a:p>
                      <a:pPr>
                        <a:lnSpc>
                          <a:spcPct val="115000"/>
                        </a:lnSpc>
                        <a:spcAft>
                          <a:spcPts val="1000"/>
                        </a:spcAft>
                      </a:pPr>
                      <a:r>
                        <a:rPr lang="en-GB" sz="2000">
                          <a:latin typeface="Times New Roman"/>
                          <a:ea typeface="Calibri"/>
                          <a:cs typeface="Times New Roman"/>
                        </a:rPr>
                        <a:t>6</a:t>
                      </a:r>
                      <a:endParaRPr lang="en-GB" sz="2000">
                        <a:latin typeface="Calibri"/>
                        <a:ea typeface="Calibri"/>
                        <a:cs typeface="Times New Roman"/>
                      </a:endParaRPr>
                    </a:p>
                  </a:txBody>
                  <a:tcPr marL="68580" marR="68580" marT="0" marB="0">
                    <a:lnL>
                      <a:noFill/>
                    </a:lnL>
                    <a:lnR>
                      <a:noFill/>
                    </a:lnR>
                    <a:lnT>
                      <a:noFill/>
                    </a:lnT>
                    <a:lnB>
                      <a:noFill/>
                    </a:lnB>
                  </a:tcPr>
                </a:tc>
                <a:tc>
                  <a:txBody>
                    <a:bodyPr/>
                    <a:lstStyle/>
                    <a:p>
                      <a:pPr>
                        <a:lnSpc>
                          <a:spcPct val="115000"/>
                        </a:lnSpc>
                        <a:spcAft>
                          <a:spcPts val="0"/>
                        </a:spcAft>
                      </a:pPr>
                      <a:r>
                        <a:rPr lang="en-GB" sz="2000">
                          <a:latin typeface="Times New Roman"/>
                          <a:ea typeface="Calibri"/>
                          <a:cs typeface="Times New Roman"/>
                        </a:rPr>
                        <a:t>5400 </a:t>
                      </a:r>
                      <a:endParaRPr lang="en-GB" sz="2000">
                        <a:latin typeface="Calibri"/>
                        <a:ea typeface="Calibri"/>
                        <a:cs typeface="Times New Roman"/>
                      </a:endParaRPr>
                    </a:p>
                  </a:txBody>
                  <a:tcPr marL="68580" marR="68580" marT="0" marB="0">
                    <a:lnL>
                      <a:noFill/>
                    </a:lnL>
                    <a:lnR>
                      <a:noFill/>
                    </a:lnR>
                    <a:lnT>
                      <a:noFill/>
                    </a:lnT>
                    <a:lnB>
                      <a:noFill/>
                    </a:lnB>
                  </a:tcPr>
                </a:tc>
                <a:tc>
                  <a:txBody>
                    <a:bodyPr/>
                    <a:lstStyle/>
                    <a:p>
                      <a:pPr>
                        <a:lnSpc>
                          <a:spcPct val="115000"/>
                        </a:lnSpc>
                        <a:spcAft>
                          <a:spcPts val="1000"/>
                        </a:spcAft>
                      </a:pPr>
                      <a:endParaRPr lang="en-GB" sz="2000" dirty="0">
                        <a:latin typeface="Times New Roman"/>
                        <a:ea typeface="Calibri"/>
                        <a:cs typeface="Times New Roman"/>
                      </a:endParaRPr>
                    </a:p>
                  </a:txBody>
                  <a:tcPr marL="68580" marR="68580" marT="0" marB="0">
                    <a:lnL>
                      <a:noFill/>
                    </a:lnL>
                    <a:lnR>
                      <a:noFill/>
                    </a:lnR>
                    <a:lnT>
                      <a:noFill/>
                    </a:lnT>
                    <a:lnB>
                      <a:noFill/>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124744"/>
          </a:xfrm>
        </p:spPr>
        <p:txBody>
          <a:bodyPr>
            <a:normAutofit/>
          </a:bodyPr>
          <a:lstStyle/>
          <a:p>
            <a:r>
              <a:rPr lang="en-GB" b="1" dirty="0" smtClean="0"/>
              <a:t>ENGINEERING ECONOMICS</a:t>
            </a:r>
            <a:endParaRPr lang="en-GB" dirty="0"/>
          </a:p>
        </p:txBody>
      </p:sp>
      <p:sp>
        <p:nvSpPr>
          <p:cNvPr id="3" name="Content Placeholder 2"/>
          <p:cNvSpPr>
            <a:spLocks noGrp="1"/>
          </p:cNvSpPr>
          <p:nvPr>
            <p:ph sz="quarter" idx="1"/>
          </p:nvPr>
        </p:nvSpPr>
        <p:spPr>
          <a:xfrm>
            <a:off x="251520" y="1484784"/>
            <a:ext cx="8682168" cy="5184576"/>
          </a:xfrm>
        </p:spPr>
        <p:txBody>
          <a:bodyPr>
            <a:normAutofit lnSpcReduction="10000"/>
          </a:bodyPr>
          <a:lstStyle/>
          <a:p>
            <a:r>
              <a:rPr lang="en-GB" dirty="0" smtClean="0"/>
              <a:t>Incorrectly summing these columns and the original cost gives totals of $47,500 for NAVAID A and $49,600 for two of NA VAID B. </a:t>
            </a:r>
          </a:p>
          <a:p>
            <a:r>
              <a:rPr lang="en-GB" dirty="0" smtClean="0"/>
              <a:t>Therefore, a naive designer would conclude that NAVAID A is less expensive over the life of the system. But this neglects the time value of money. </a:t>
            </a:r>
          </a:p>
          <a:p>
            <a:r>
              <a:rPr lang="en-GB" dirty="0" smtClean="0"/>
              <a:t>The correct analysis, using present worth factors from Table 1-1, for </a:t>
            </a:r>
          </a:p>
          <a:p>
            <a:r>
              <a:rPr lang="en-GB" dirty="0" smtClean="0"/>
              <a:t>NAVAID A is as follows: </a:t>
            </a:r>
          </a:p>
          <a:p>
            <a:r>
              <a:rPr lang="en-GB" dirty="0" smtClean="0"/>
              <a:t>$20,000 + $4000 + $4200(.909) + $4400(.826) + $4600(.751) + $4900(.683) + $5400(.621) </a:t>
            </a:r>
          </a:p>
          <a:p>
            <a:pPr>
              <a:buNone/>
            </a:pPr>
            <a:r>
              <a:rPr lang="en-GB" dirty="0" smtClean="0"/>
              <a:t>    = $41,610</a:t>
            </a:r>
          </a:p>
          <a:p>
            <a:endParaRPr lang="en-GB"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0"/>
            <a:ext cx="7890080" cy="980728"/>
          </a:xfrm>
        </p:spPr>
        <p:txBody>
          <a:bodyPr>
            <a:normAutofit/>
          </a:bodyPr>
          <a:lstStyle/>
          <a:p>
            <a:r>
              <a:rPr lang="en-GB" b="1" dirty="0" smtClean="0"/>
              <a:t>ENGINEERING ECONOMICS</a:t>
            </a:r>
            <a:endParaRPr lang="en-GB" dirty="0"/>
          </a:p>
        </p:txBody>
      </p:sp>
      <p:sp>
        <p:nvSpPr>
          <p:cNvPr id="3" name="Content Placeholder 2"/>
          <p:cNvSpPr>
            <a:spLocks noGrp="1"/>
          </p:cNvSpPr>
          <p:nvPr>
            <p:ph sz="quarter" idx="1"/>
          </p:nvPr>
        </p:nvSpPr>
        <p:spPr>
          <a:xfrm>
            <a:off x="251520" y="1412776"/>
            <a:ext cx="8682168" cy="5256584"/>
          </a:xfrm>
        </p:spPr>
        <p:txBody>
          <a:bodyPr>
            <a:normAutofit/>
          </a:bodyPr>
          <a:lstStyle/>
          <a:p>
            <a:r>
              <a:rPr lang="en-GB" dirty="0" smtClean="0"/>
              <a:t>For NAVAID B where a second unit must be purchased in the fourth year we get: </a:t>
            </a:r>
          </a:p>
          <a:p>
            <a:r>
              <a:rPr lang="en-GB" dirty="0" smtClean="0"/>
              <a:t>$12000 + $4000 + $4250(.909) + $4550(.826) + ($1200 + 4000) </a:t>
            </a:r>
            <a:r>
              <a:rPr lang="en-GB" i="1" dirty="0" smtClean="0"/>
              <a:t>(.7S1) </a:t>
            </a:r>
            <a:r>
              <a:rPr lang="en-GB" dirty="0" smtClean="0"/>
              <a:t>+ $4250(.683) + $4550(.621) = $41,373 </a:t>
            </a:r>
          </a:p>
          <a:p>
            <a:r>
              <a:rPr lang="en-GB" dirty="0" smtClean="0"/>
              <a:t>Thus, N AVAID B is slightly less expensive over the life of the system. </a:t>
            </a:r>
          </a:p>
          <a:p>
            <a:r>
              <a:rPr lang="en-GB" dirty="0" smtClean="0"/>
              <a:t>While this example demonstrates the importance of present worth factors, it is somewhat oversimplified since it neglects important aspects of the world like </a:t>
            </a:r>
            <a:r>
              <a:rPr lang="en-GB" dirty="0" smtClean="0">
                <a:solidFill>
                  <a:srgbClr val="FF0000"/>
                </a:solidFill>
              </a:rPr>
              <a:t>inflation, tax laws, and depreciation</a:t>
            </a:r>
            <a:r>
              <a:rPr lang="en-GB" dirty="0" smtClean="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964488" cy="1268760"/>
          </a:xfrm>
        </p:spPr>
        <p:txBody>
          <a:bodyPr>
            <a:normAutofit/>
          </a:bodyPr>
          <a:lstStyle/>
          <a:p>
            <a:r>
              <a:rPr lang="en-GB" b="1" dirty="0" smtClean="0"/>
              <a:t>Ergonomic Applications in Operations Management</a:t>
            </a:r>
            <a:endParaRPr lang="en-GB" b="1" dirty="0"/>
          </a:p>
        </p:txBody>
      </p:sp>
      <p:sp>
        <p:nvSpPr>
          <p:cNvPr id="3" name="Content Placeholder 2"/>
          <p:cNvSpPr>
            <a:spLocks noGrp="1"/>
          </p:cNvSpPr>
          <p:nvPr>
            <p:ph sz="quarter" idx="1"/>
          </p:nvPr>
        </p:nvSpPr>
        <p:spPr>
          <a:xfrm>
            <a:off x="251520" y="1268760"/>
            <a:ext cx="8435280" cy="5400600"/>
          </a:xfrm>
        </p:spPr>
        <p:txBody>
          <a:bodyPr>
            <a:normAutofit fontScale="77500" lnSpcReduction="20000"/>
          </a:bodyPr>
          <a:lstStyle/>
          <a:p>
            <a:pPr>
              <a:buNone/>
            </a:pPr>
            <a:endParaRPr lang="en-GB" dirty="0" smtClean="0"/>
          </a:p>
          <a:p>
            <a:r>
              <a:rPr lang="en-GB" sz="2800" dirty="0" smtClean="0"/>
              <a:t>In </a:t>
            </a:r>
            <a:r>
              <a:rPr lang="en-GB" sz="2800" dirty="0"/>
              <a:t>the early 1900s, </a:t>
            </a:r>
            <a:r>
              <a:rPr lang="en-GB" sz="2800" dirty="0">
                <a:solidFill>
                  <a:srgbClr val="FF0000"/>
                </a:solidFill>
              </a:rPr>
              <a:t>Frederick Winslow Taylor</a:t>
            </a:r>
            <a:r>
              <a:rPr lang="en-GB" sz="2800" dirty="0"/>
              <a:t>, known as the father of scientific management, found that </a:t>
            </a:r>
            <a:r>
              <a:rPr lang="en-GB" sz="2800" dirty="0">
                <a:solidFill>
                  <a:srgbClr val="FF0000"/>
                </a:solidFill>
              </a:rPr>
              <a:t>the amount of coal that workers could shovel could be increased substantially by reducing the size and weight of the shovels</a:t>
            </a:r>
            <a:r>
              <a:rPr lang="en-GB" sz="2800" dirty="0"/>
              <a:t>. </a:t>
            </a:r>
            <a:endParaRPr lang="en-GB" sz="2800" dirty="0" smtClean="0"/>
          </a:p>
          <a:p>
            <a:pPr>
              <a:buNone/>
            </a:pPr>
            <a:endParaRPr lang="en-GB" dirty="0" smtClean="0"/>
          </a:p>
          <a:p>
            <a:r>
              <a:rPr lang="en-GB" sz="2800" dirty="0" smtClean="0">
                <a:solidFill>
                  <a:srgbClr val="FF0000"/>
                </a:solidFill>
              </a:rPr>
              <a:t>Frank </a:t>
            </a:r>
            <a:r>
              <a:rPr lang="en-GB" sz="2800" dirty="0">
                <a:solidFill>
                  <a:srgbClr val="FF0000"/>
                </a:solidFill>
              </a:rPr>
              <a:t>and Lillian </a:t>
            </a:r>
            <a:r>
              <a:rPr lang="en-GB" sz="2800" dirty="0" err="1">
                <a:solidFill>
                  <a:srgbClr val="FF0000"/>
                </a:solidFill>
              </a:rPr>
              <a:t>Gilbreth</a:t>
            </a:r>
            <a:r>
              <a:rPr lang="en-GB" sz="2800" dirty="0">
                <a:solidFill>
                  <a:srgbClr val="FF0000"/>
                </a:solidFill>
              </a:rPr>
              <a:t> </a:t>
            </a:r>
            <a:r>
              <a:rPr lang="en-GB" sz="2800" dirty="0"/>
              <a:t>expanded Taylor's work, </a:t>
            </a:r>
            <a:r>
              <a:rPr lang="en-GB" sz="2800" dirty="0">
                <a:solidFill>
                  <a:srgbClr val="FF0000"/>
                </a:solidFill>
              </a:rPr>
              <a:t>developing a set of motion study principles </a:t>
            </a:r>
            <a:r>
              <a:rPr lang="en-GB" sz="2800" dirty="0"/>
              <a:t>intended to improve worker efficiency and reduce injury and fatigue. </a:t>
            </a:r>
            <a:endParaRPr lang="en-GB" sz="2800" dirty="0" smtClean="0"/>
          </a:p>
          <a:p>
            <a:endParaRPr lang="en-GB" dirty="0" smtClean="0"/>
          </a:p>
          <a:p>
            <a:pPr lvl="1">
              <a:lnSpc>
                <a:spcPct val="170000"/>
              </a:lnSpc>
            </a:pPr>
            <a:r>
              <a:rPr lang="en-GB" dirty="0" smtClean="0">
                <a:solidFill>
                  <a:srgbClr val="FF0000"/>
                </a:solidFill>
              </a:rPr>
              <a:t>Technological </a:t>
            </a:r>
            <a:r>
              <a:rPr lang="en-GB" dirty="0">
                <a:solidFill>
                  <a:srgbClr val="FF0000"/>
                </a:solidFill>
              </a:rPr>
              <a:t>changes have broadened the scope of </a:t>
            </a:r>
            <a:r>
              <a:rPr lang="en-GB" dirty="0" smtClean="0">
                <a:solidFill>
                  <a:srgbClr val="FF0000"/>
                </a:solidFill>
              </a:rPr>
              <a:t>ergonomics</a:t>
            </a:r>
            <a:r>
              <a:rPr lang="en-GB" dirty="0" smtClean="0"/>
              <a:t>. </a:t>
            </a:r>
            <a:endParaRPr lang="en-GB" dirty="0" smtClean="0"/>
          </a:p>
          <a:p>
            <a:pPr lvl="1">
              <a:lnSpc>
                <a:spcPct val="170000"/>
              </a:lnSpc>
            </a:pPr>
            <a:r>
              <a:rPr lang="en-GB" dirty="0" smtClean="0">
                <a:solidFill>
                  <a:srgbClr val="FF0000"/>
                </a:solidFill>
              </a:rPr>
              <a:t>More </a:t>
            </a:r>
            <a:r>
              <a:rPr lang="en-GB" dirty="0">
                <a:solidFill>
                  <a:srgbClr val="FF0000"/>
                </a:solidFill>
              </a:rPr>
              <a:t>recently, the increasing level of human -computer interfacing </a:t>
            </a:r>
            <a:r>
              <a:rPr lang="en-GB" dirty="0"/>
              <a:t>has again broadened the scope of the field of ergonomics, not only in </a:t>
            </a:r>
            <a:r>
              <a:rPr lang="en-GB" dirty="0">
                <a:solidFill>
                  <a:srgbClr val="FF0000"/>
                </a:solidFill>
              </a:rPr>
              <a:t>job design</a:t>
            </a:r>
            <a:r>
              <a:rPr lang="en-GB" dirty="0"/>
              <a:t>, but also </a:t>
            </a:r>
            <a:r>
              <a:rPr lang="en-GB" dirty="0">
                <a:solidFill>
                  <a:srgbClr val="FF0000"/>
                </a:solidFill>
              </a:rPr>
              <a:t>in electronics product design</a:t>
            </a:r>
            <a:r>
              <a:rPr lang="en-GB" dirty="0"/>
              <a:t>. </a:t>
            </a:r>
          </a:p>
          <a:p>
            <a:pPr>
              <a:buNone/>
            </a:pPr>
            <a:r>
              <a:rPr lang="en-GB"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Scope of Course</a:t>
            </a:r>
            <a:endParaRPr lang="en-GB" dirty="0"/>
          </a:p>
        </p:txBody>
      </p:sp>
      <p:sp>
        <p:nvSpPr>
          <p:cNvPr id="3" name="Content Placeholder 2"/>
          <p:cNvSpPr>
            <a:spLocks noGrp="1"/>
          </p:cNvSpPr>
          <p:nvPr>
            <p:ph sz="quarter" idx="1"/>
          </p:nvPr>
        </p:nvSpPr>
        <p:spPr>
          <a:xfrm>
            <a:off x="0" y="1527048"/>
            <a:ext cx="9144000" cy="4572000"/>
          </a:xfrm>
        </p:spPr>
        <p:txBody>
          <a:bodyPr/>
          <a:lstStyle/>
          <a:p>
            <a:pPr>
              <a:lnSpc>
                <a:spcPct val="150000"/>
              </a:lnSpc>
              <a:buNone/>
            </a:pPr>
            <a:r>
              <a:rPr lang="en-GB" dirty="0"/>
              <a:t>This course introduces you to Human </a:t>
            </a:r>
            <a:r>
              <a:rPr lang="en-GB" dirty="0" smtClean="0"/>
              <a:t>Factors Engineering.  It explores :</a:t>
            </a:r>
          </a:p>
          <a:p>
            <a:pPr lvl="2">
              <a:lnSpc>
                <a:spcPct val="150000"/>
              </a:lnSpc>
            </a:pPr>
            <a:r>
              <a:rPr lang="en-GB" sz="2800" dirty="0" smtClean="0"/>
              <a:t>Human </a:t>
            </a:r>
            <a:r>
              <a:rPr lang="en-GB" sz="2800" dirty="0"/>
              <a:t>Error and </a:t>
            </a:r>
            <a:endParaRPr lang="en-GB" sz="2800" dirty="0" smtClean="0"/>
          </a:p>
          <a:p>
            <a:pPr lvl="2">
              <a:lnSpc>
                <a:spcPct val="150000"/>
              </a:lnSpc>
            </a:pPr>
            <a:r>
              <a:rPr lang="en-GB" sz="2800" dirty="0" smtClean="0"/>
              <a:t>Human </a:t>
            </a:r>
            <a:r>
              <a:rPr lang="en-GB" sz="2800" dirty="0"/>
              <a:t>Capabilities,   </a:t>
            </a:r>
            <a:endParaRPr lang="en-GB" sz="2800" dirty="0" smtClean="0"/>
          </a:p>
          <a:p>
            <a:pPr lvl="2">
              <a:lnSpc>
                <a:spcPct val="150000"/>
              </a:lnSpc>
            </a:pPr>
            <a:r>
              <a:rPr lang="en-GB" sz="2800" dirty="0" smtClean="0"/>
              <a:t>Engineering </a:t>
            </a:r>
            <a:r>
              <a:rPr lang="en-GB" sz="2800" dirty="0"/>
              <a:t>Anthropometry and </a:t>
            </a:r>
            <a:endParaRPr lang="en-GB" sz="2800" dirty="0" smtClean="0"/>
          </a:p>
          <a:p>
            <a:pPr lvl="2">
              <a:lnSpc>
                <a:spcPct val="150000"/>
              </a:lnSpc>
            </a:pPr>
            <a:r>
              <a:rPr lang="en-GB" sz="2800" dirty="0" smtClean="0"/>
              <a:t>Workspace </a:t>
            </a:r>
            <a:r>
              <a:rPr lang="en-GB" sz="2800" dirty="0"/>
              <a:t>Design.</a:t>
            </a:r>
          </a:p>
          <a:p>
            <a:endParaRPr lang="en-GB"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80728"/>
          </a:xfrm>
        </p:spPr>
        <p:txBody>
          <a:bodyPr>
            <a:normAutofit/>
          </a:bodyPr>
          <a:lstStyle/>
          <a:p>
            <a:r>
              <a:rPr lang="en-US" b="1" cap="all" dirty="0" smtClean="0"/>
              <a:t> </a:t>
            </a:r>
            <a:r>
              <a:rPr lang="en-US" b="1" cap="all" dirty="0"/>
              <a:t>SYSTEMS AND </a:t>
            </a:r>
            <a:r>
              <a:rPr lang="en-US" b="1" cap="all" dirty="0" smtClean="0"/>
              <a:t>People</a:t>
            </a:r>
            <a:endParaRPr lang="en-GB" dirty="0"/>
          </a:p>
        </p:txBody>
      </p:sp>
      <p:sp>
        <p:nvSpPr>
          <p:cNvPr id="3" name="Content Placeholder 2"/>
          <p:cNvSpPr>
            <a:spLocks noGrp="1"/>
          </p:cNvSpPr>
          <p:nvPr>
            <p:ph sz="quarter" idx="1"/>
          </p:nvPr>
        </p:nvSpPr>
        <p:spPr>
          <a:xfrm>
            <a:off x="251520" y="1268760"/>
            <a:ext cx="8686800" cy="5400600"/>
          </a:xfrm>
        </p:spPr>
        <p:txBody>
          <a:bodyPr>
            <a:normAutofit/>
          </a:bodyPr>
          <a:lstStyle/>
          <a:p>
            <a:pPr>
              <a:lnSpc>
                <a:spcPct val="200000"/>
              </a:lnSpc>
            </a:pPr>
            <a:r>
              <a:rPr lang="en-GB" dirty="0" smtClean="0"/>
              <a:t>Human </a:t>
            </a:r>
            <a:r>
              <a:rPr lang="en-GB" dirty="0"/>
              <a:t>factors is the discipline that tries to </a:t>
            </a:r>
            <a:r>
              <a:rPr lang="en-GB" dirty="0">
                <a:solidFill>
                  <a:srgbClr val="FF0000"/>
                </a:solidFill>
              </a:rPr>
              <a:t>optimize</a:t>
            </a:r>
            <a:r>
              <a:rPr lang="en-GB" dirty="0"/>
              <a:t> the </a:t>
            </a:r>
            <a:r>
              <a:rPr lang="en-GB" dirty="0">
                <a:solidFill>
                  <a:srgbClr val="FF0000"/>
                </a:solidFill>
              </a:rPr>
              <a:t>relationship </a:t>
            </a:r>
            <a:r>
              <a:rPr lang="en-GB" dirty="0"/>
              <a:t>between </a:t>
            </a:r>
            <a:r>
              <a:rPr lang="en-GB" dirty="0">
                <a:solidFill>
                  <a:srgbClr val="FF0000"/>
                </a:solidFill>
              </a:rPr>
              <a:t>technology</a:t>
            </a:r>
            <a:r>
              <a:rPr lang="en-GB" dirty="0"/>
              <a:t> </a:t>
            </a:r>
            <a:r>
              <a:rPr lang="en-GB" dirty="0" smtClean="0"/>
              <a:t>and </a:t>
            </a:r>
            <a:r>
              <a:rPr lang="en-GB" dirty="0" smtClean="0">
                <a:solidFill>
                  <a:srgbClr val="FF0000"/>
                </a:solidFill>
              </a:rPr>
              <a:t>humans</a:t>
            </a:r>
            <a:r>
              <a:rPr lang="en-GB" dirty="0" smtClean="0"/>
              <a:t>.</a:t>
            </a:r>
          </a:p>
          <a:p>
            <a:pPr>
              <a:lnSpc>
                <a:spcPct val="200000"/>
              </a:lnSpc>
            </a:pPr>
            <a:r>
              <a:rPr lang="en-GB" dirty="0" smtClean="0"/>
              <a:t> Anywhere you find technology and people interacting, there is a need for human factors. </a:t>
            </a:r>
          </a:p>
          <a:p>
            <a:pPr lvl="2">
              <a:lnSpc>
                <a:spcPct val="150000"/>
              </a:lnSpc>
            </a:pPr>
            <a:r>
              <a:rPr lang="en-GB" sz="2400" dirty="0" smtClean="0"/>
              <a:t>But </a:t>
            </a:r>
            <a:r>
              <a:rPr lang="en-GB" sz="2400" dirty="0"/>
              <a:t>technology goes beyond machines. </a:t>
            </a:r>
            <a:endParaRPr lang="en-GB" sz="2400" dirty="0" smtClean="0"/>
          </a:p>
          <a:p>
            <a:pPr lvl="2">
              <a:lnSpc>
                <a:spcPct val="150000"/>
              </a:lnSpc>
            </a:pPr>
            <a:r>
              <a:rPr lang="en-GB" sz="2400" dirty="0" smtClean="0"/>
              <a:t>Buildings</a:t>
            </a:r>
            <a:r>
              <a:rPr lang="en-GB" sz="2400" dirty="0"/>
              <a:t>, rooms, </a:t>
            </a:r>
            <a:r>
              <a:rPr lang="en-GB" sz="2400" dirty="0" smtClean="0"/>
              <a:t>noise, </a:t>
            </a:r>
            <a:r>
              <a:rPr lang="en-GB" sz="2400" dirty="0"/>
              <a:t>and heat also affect how the human interfaces with technology. </a:t>
            </a:r>
            <a:endParaRPr lang="en-GB" sz="2400" dirty="0" smtClean="0"/>
          </a:p>
          <a:p>
            <a:endParaRPr lang="en-GB"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Learning Objectives </a:t>
            </a:r>
            <a:endParaRPr lang="en-GB" dirty="0"/>
          </a:p>
        </p:txBody>
      </p:sp>
      <p:sp>
        <p:nvSpPr>
          <p:cNvPr id="3" name="Content Placeholder 2"/>
          <p:cNvSpPr>
            <a:spLocks noGrp="1"/>
          </p:cNvSpPr>
          <p:nvPr>
            <p:ph sz="quarter" idx="1"/>
          </p:nvPr>
        </p:nvSpPr>
        <p:spPr/>
        <p:txBody>
          <a:bodyPr/>
          <a:lstStyle/>
          <a:p>
            <a:pPr>
              <a:lnSpc>
                <a:spcPct val="150000"/>
              </a:lnSpc>
            </a:pPr>
            <a:r>
              <a:rPr lang="en-US" dirty="0" smtClean="0"/>
              <a:t>Discuss </a:t>
            </a:r>
            <a:r>
              <a:rPr lang="en-US" dirty="0"/>
              <a:t>the person-machine </a:t>
            </a:r>
            <a:r>
              <a:rPr lang="en-US" dirty="0" smtClean="0"/>
              <a:t>systems;</a:t>
            </a:r>
            <a:endParaRPr lang="en-GB" dirty="0"/>
          </a:p>
          <a:p>
            <a:pPr lvl="0">
              <a:lnSpc>
                <a:spcPct val="150000"/>
              </a:lnSpc>
            </a:pPr>
            <a:r>
              <a:rPr lang="en-US" dirty="0"/>
              <a:t>Define system </a:t>
            </a:r>
            <a:r>
              <a:rPr lang="en-US" dirty="0" smtClean="0"/>
              <a:t>goals;</a:t>
            </a:r>
            <a:endParaRPr lang="en-GB" dirty="0"/>
          </a:p>
          <a:p>
            <a:pPr lvl="0">
              <a:lnSpc>
                <a:spcPct val="150000"/>
              </a:lnSpc>
            </a:pPr>
            <a:r>
              <a:rPr lang="en-US" dirty="0"/>
              <a:t>Identify the levels of technology that human factors specialists have to deal </a:t>
            </a:r>
            <a:r>
              <a:rPr lang="en-US" dirty="0" smtClean="0"/>
              <a:t>with;</a:t>
            </a:r>
            <a:endParaRPr lang="en-GB" dirty="0"/>
          </a:p>
          <a:p>
            <a:pPr>
              <a:lnSpc>
                <a:spcPct val="150000"/>
              </a:lnSpc>
            </a:pPr>
            <a:r>
              <a:rPr lang="en-GB" dirty="0"/>
              <a:t>Discuss the process of allocation of functions for the human factors </a:t>
            </a:r>
            <a:r>
              <a:rPr lang="en-GB" dirty="0" smtClean="0"/>
              <a:t>specialist.</a:t>
            </a:r>
            <a:endParaRPr lang="en-GB"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52736"/>
          </a:xfrm>
        </p:spPr>
        <p:txBody>
          <a:bodyPr/>
          <a:lstStyle/>
          <a:p>
            <a:r>
              <a:rPr lang="en-GB" sz="4400" b="1" dirty="0" smtClean="0"/>
              <a:t>Person-Machine Systems</a:t>
            </a:r>
            <a:endParaRPr lang="en-GB" dirty="0"/>
          </a:p>
        </p:txBody>
      </p:sp>
      <p:sp>
        <p:nvSpPr>
          <p:cNvPr id="3" name="Content Placeholder 2"/>
          <p:cNvSpPr>
            <a:spLocks noGrp="1"/>
          </p:cNvSpPr>
          <p:nvPr>
            <p:ph sz="quarter" idx="1"/>
          </p:nvPr>
        </p:nvSpPr>
        <p:spPr>
          <a:xfrm>
            <a:off x="179512" y="1484784"/>
            <a:ext cx="8784976" cy="5040560"/>
          </a:xfrm>
        </p:spPr>
        <p:txBody>
          <a:bodyPr>
            <a:normAutofit lnSpcReduction="10000"/>
          </a:bodyPr>
          <a:lstStyle/>
          <a:p>
            <a:pPr>
              <a:lnSpc>
                <a:spcPct val="150000"/>
              </a:lnSpc>
              <a:buNone/>
            </a:pPr>
            <a:r>
              <a:rPr lang="en-GB" dirty="0" smtClean="0"/>
              <a:t>- is </a:t>
            </a:r>
            <a:r>
              <a:rPr lang="en-GB" dirty="0"/>
              <a:t>an arrangement of </a:t>
            </a:r>
            <a:r>
              <a:rPr lang="en-GB" dirty="0">
                <a:solidFill>
                  <a:srgbClr val="FF0000"/>
                </a:solidFill>
              </a:rPr>
              <a:t>people</a:t>
            </a:r>
            <a:r>
              <a:rPr lang="en-GB" dirty="0"/>
              <a:t> and </a:t>
            </a:r>
            <a:r>
              <a:rPr lang="en-GB" dirty="0">
                <a:solidFill>
                  <a:srgbClr val="FF0000"/>
                </a:solidFill>
              </a:rPr>
              <a:t>machines </a:t>
            </a:r>
            <a:r>
              <a:rPr lang="en-GB" dirty="0"/>
              <a:t>interacting within </a:t>
            </a:r>
            <a:r>
              <a:rPr lang="en-GB" dirty="0">
                <a:solidFill>
                  <a:srgbClr val="FF0000"/>
                </a:solidFill>
              </a:rPr>
              <a:t>an environment </a:t>
            </a:r>
            <a:r>
              <a:rPr lang="en-GB" dirty="0"/>
              <a:t>in order to achieve </a:t>
            </a:r>
            <a:r>
              <a:rPr lang="en-GB" dirty="0">
                <a:solidFill>
                  <a:srgbClr val="FF0000"/>
                </a:solidFill>
              </a:rPr>
              <a:t>a set of system goals. </a:t>
            </a:r>
          </a:p>
          <a:p>
            <a:pPr>
              <a:lnSpc>
                <a:spcPct val="150000"/>
              </a:lnSpc>
            </a:pPr>
            <a:r>
              <a:rPr lang="en-GB" dirty="0" smtClean="0"/>
              <a:t>Figure 1-1 highlights those portions of the person-machine system that are of </a:t>
            </a:r>
            <a:r>
              <a:rPr lang="en-GB" dirty="0" smtClean="0">
                <a:solidFill>
                  <a:srgbClr val="FF0000"/>
                </a:solidFill>
              </a:rPr>
              <a:t>greatest importance to human factors. </a:t>
            </a:r>
          </a:p>
          <a:p>
            <a:pPr>
              <a:lnSpc>
                <a:spcPct val="150000"/>
              </a:lnSpc>
            </a:pPr>
            <a:r>
              <a:rPr lang="en-GB" dirty="0" smtClean="0"/>
              <a:t>It neglects other important aspects of machines and people that are less crucial to human factors.  </a:t>
            </a:r>
          </a:p>
          <a:p>
            <a:endParaRPr lang="en-GB"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4821</TotalTime>
  <Words>2515</Words>
  <Application>Microsoft Office PowerPoint</Application>
  <PresentationFormat>On-screen Show (4:3)</PresentationFormat>
  <Paragraphs>249</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Civic</vt:lpstr>
      <vt:lpstr>ME 496</vt:lpstr>
      <vt:lpstr>Slide 2</vt:lpstr>
      <vt:lpstr> Introduction </vt:lpstr>
      <vt:lpstr>Introduction</vt:lpstr>
      <vt:lpstr>Ergonomic Applications in Operations Management</vt:lpstr>
      <vt:lpstr>Scope of Course</vt:lpstr>
      <vt:lpstr> SYSTEMS AND People</vt:lpstr>
      <vt:lpstr>Learning Objectives </vt:lpstr>
      <vt:lpstr>Person-Machine Systems</vt:lpstr>
      <vt:lpstr>Person-Machine Systems</vt:lpstr>
      <vt:lpstr>Defining System Goals</vt:lpstr>
      <vt:lpstr>Defining System Goals</vt:lpstr>
      <vt:lpstr>Level of Technology</vt:lpstr>
      <vt:lpstr>Technology Classification Based on Complexity and Detail</vt:lpstr>
      <vt:lpstr>Classifying Technology using Contributions of People and Machines to Total System</vt:lpstr>
      <vt:lpstr>The first and lowest level</vt:lpstr>
      <vt:lpstr>At the second level</vt:lpstr>
      <vt:lpstr>The third level</vt:lpstr>
      <vt:lpstr>Fourth Level</vt:lpstr>
      <vt:lpstr>Summary of Second Scheme of Classification of Technology</vt:lpstr>
      <vt:lpstr>Question ?</vt:lpstr>
      <vt:lpstr>Use of Human Factors</vt:lpstr>
      <vt:lpstr>Uses of Human Factors</vt:lpstr>
      <vt:lpstr>Slide 24</vt:lpstr>
      <vt:lpstr>Second Philosophical Position</vt:lpstr>
      <vt:lpstr>Question?</vt:lpstr>
      <vt:lpstr>Guide to Including Human Beings</vt:lpstr>
      <vt:lpstr> Allocation of Functions</vt:lpstr>
      <vt:lpstr>Allocation of Functions</vt:lpstr>
      <vt:lpstr>Allocation of Functions</vt:lpstr>
      <vt:lpstr>Allocation of Functions</vt:lpstr>
      <vt:lpstr>Allocation of Functions</vt:lpstr>
      <vt:lpstr>Achieving System Goals</vt:lpstr>
      <vt:lpstr>Achieving system Goals</vt:lpstr>
      <vt:lpstr> Achieving system Goals</vt:lpstr>
      <vt:lpstr>Achieving system Goals</vt:lpstr>
      <vt:lpstr>SUPPORTING INFORMATION</vt:lpstr>
      <vt:lpstr>   SUPPORTING INFORMATION</vt:lpstr>
      <vt:lpstr>ENGINEERING ECONOMICS</vt:lpstr>
      <vt:lpstr>ENGINEERING ECONOMICS</vt:lpstr>
      <vt:lpstr>ENGINEERING ECONOMICS</vt:lpstr>
      <vt:lpstr>ENGINEERING ECONOMICS</vt:lpstr>
      <vt:lpstr>ENGINEERING ECONOMICS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Araba Kwegyirba</dc:creator>
  <cp:lastModifiedBy>Home</cp:lastModifiedBy>
  <cp:revision>198</cp:revision>
  <dcterms:created xsi:type="dcterms:W3CDTF">2013-03-31T22:03:01Z</dcterms:created>
  <dcterms:modified xsi:type="dcterms:W3CDTF">2014-04-09T06:49:14Z</dcterms:modified>
</cp:coreProperties>
</file>